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483" r:id="rId5"/>
    <p:sldId id="601" r:id="rId6"/>
    <p:sldId id="629" r:id="rId7"/>
    <p:sldId id="628" r:id="rId8"/>
    <p:sldId id="606" r:id="rId9"/>
    <p:sldId id="630" r:id="rId10"/>
    <p:sldId id="637" r:id="rId11"/>
    <p:sldId id="634" r:id="rId12"/>
    <p:sldId id="631" r:id="rId13"/>
    <p:sldId id="632" r:id="rId14"/>
    <p:sldId id="633" r:id="rId15"/>
    <p:sldId id="635" r:id="rId16"/>
    <p:sldId id="623" r:id="rId17"/>
    <p:sldId id="627" r:id="rId18"/>
    <p:sldId id="624" r:id="rId19"/>
    <p:sldId id="620" r:id="rId20"/>
    <p:sldId id="639" r:id="rId21"/>
    <p:sldId id="638" r:id="rId22"/>
    <p:sldId id="640" r:id="rId23"/>
    <p:sldId id="62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41DB8C4-3D1C-65BE-5819-9602981C3372}" name="Tarciana Fernandes Maffezzoli" initials="TFM" userId="S::tarciana.maffezzoli@spintec.com.br::a3930cfb-d7ff-41d8-9864-70a0592c674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4472C4"/>
    <a:srgbClr val="FF0000"/>
    <a:srgbClr val="1AA2D8"/>
    <a:srgbClr val="CAEB28"/>
    <a:srgbClr val="E9EBF5"/>
    <a:srgbClr val="CFD5E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0CCC3-2FAA-440A-AF50-FF028BCC6E64}" type="datetimeFigureOut">
              <a:rPr lang="pt-BR" smtClean="0"/>
              <a:t>20/02/2023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4A3EF-F535-483A-8DEE-C5F122029D5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6790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Easily</a:t>
            </a:r>
            <a:r>
              <a:rPr lang="en-US" baseline="0" dirty="0"/>
              <a:t> change photo. Please click on the 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icon in the center of the holder and choose an image on your computer.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added the image send it to back (Right click on the image &gt; Send to Back).</a:t>
            </a:r>
            <a:endParaRPr lang="uk-UA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201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Easily</a:t>
            </a:r>
            <a:r>
              <a:rPr lang="en-US" baseline="0" dirty="0"/>
              <a:t> change photo. Please click on the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icon in the center of the holder and choose an image on your computer.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79C4-EE35-439A-9CC1-7209BEB2AE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80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Easily</a:t>
            </a:r>
            <a:r>
              <a:rPr lang="en-US" baseline="0" dirty="0"/>
              <a:t> change photo. Please click on the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icon in the center of the holder and choose an image on your computer.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79C4-EE35-439A-9CC1-7209BEB2AE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90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Easily</a:t>
            </a:r>
            <a:r>
              <a:rPr lang="en-US" baseline="0" dirty="0"/>
              <a:t> change photo. Please click on the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icon in the center of the holder and choose an image on your computer.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79C4-EE35-439A-9CC1-7209BEB2AE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36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Easily</a:t>
            </a:r>
            <a:r>
              <a:rPr lang="en-US" baseline="0" dirty="0"/>
              <a:t> change photo. Please click on the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icon in the center of the holder and choose an image on your computer.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79C4-EE35-439A-9CC1-7209BEB2AE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233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Easily</a:t>
            </a:r>
            <a:r>
              <a:rPr lang="en-US" baseline="0" dirty="0"/>
              <a:t> change photo. Please click on the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icon in the center of the holder and choose an image on your computer.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79C4-EE35-439A-9CC1-7209BEB2AE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17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Easily</a:t>
            </a:r>
            <a:r>
              <a:rPr lang="en-US" baseline="0" dirty="0"/>
              <a:t> change photo. Please click on the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icon in the center of the holder and choose an image on your computer.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79C4-EE35-439A-9CC1-7209BEB2AE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30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Easily</a:t>
            </a:r>
            <a:r>
              <a:rPr lang="en-US" baseline="0" dirty="0"/>
              <a:t> change photo. Please click on the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icon in the center of the holder and choose an image on your computer.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79C4-EE35-439A-9CC1-7209BEB2AE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317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Easily</a:t>
            </a:r>
            <a:r>
              <a:rPr lang="en-US" baseline="0" dirty="0"/>
              <a:t> change photo. Please click on the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icon in the center of the holder and choose an image on your computer.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79C4-EE35-439A-9CC1-7209BEB2AE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Easily</a:t>
            </a:r>
            <a:r>
              <a:rPr lang="en-US" baseline="0" dirty="0"/>
              <a:t> change photo. Please click on the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icon in the center of the holder and choose an image on your computer.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79C4-EE35-439A-9CC1-7209BEB2AEC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35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Easily</a:t>
            </a:r>
            <a:r>
              <a:rPr lang="en-US" baseline="0" dirty="0"/>
              <a:t> change photo. Please click on the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icon in the center of the holder and choose an image on your computer.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79C4-EE35-439A-9CC1-7209BEB2AEC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34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Easily</a:t>
            </a:r>
            <a:r>
              <a:rPr lang="en-US" baseline="0" dirty="0"/>
              <a:t> change photo. Please click on the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icon in the center of the holder and choose an image on your computer.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79C4-EE35-439A-9CC1-7209BEB2AE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864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Easily</a:t>
            </a:r>
            <a:r>
              <a:rPr lang="en-US" baseline="0" dirty="0"/>
              <a:t> change photo. Please click on the </a:t>
            </a: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icon in the center of the holder and choose an image on your computer.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added the image send it to back (Right click on the image &gt; Send to Back).</a:t>
            </a:r>
            <a:endParaRPr lang="uk-UA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588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Easily</a:t>
            </a:r>
            <a:r>
              <a:rPr lang="en-US" baseline="0" dirty="0"/>
              <a:t> change photo. Please click on the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icon in the center of the holder and choose an image on your computer.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79C4-EE35-439A-9CC1-7209BEB2AE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16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Easily</a:t>
            </a:r>
            <a:r>
              <a:rPr lang="en-US" baseline="0" dirty="0"/>
              <a:t> change photo. Please click on the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icon in the center of the holder and choose an image on your computer.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79C4-EE35-439A-9CC1-7209BEB2AE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51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Easily</a:t>
            </a:r>
            <a:r>
              <a:rPr lang="en-US" baseline="0" dirty="0"/>
              <a:t> change photo. Please click on the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icon in the center of the holder and choose an image on your computer.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79C4-EE35-439A-9CC1-7209BEB2AE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90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Easily</a:t>
            </a:r>
            <a:r>
              <a:rPr lang="en-US" baseline="0" dirty="0"/>
              <a:t> change photo. Please click on the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icon in the center of the holder and choose an image on your computer.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79C4-EE35-439A-9CC1-7209BEB2AE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29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Easily</a:t>
            </a:r>
            <a:r>
              <a:rPr lang="en-US" baseline="0" dirty="0"/>
              <a:t> change photo. Please click on the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icon in the center of the holder and choose an image on your computer.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79C4-EE35-439A-9CC1-7209BEB2AE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44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Easily</a:t>
            </a:r>
            <a:r>
              <a:rPr lang="en-US" baseline="0" dirty="0"/>
              <a:t> change photo. Please click on the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icon in the center of the holder and choose an image on your computer.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79C4-EE35-439A-9CC1-7209BEB2AE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372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Easily</a:t>
            </a:r>
            <a:r>
              <a:rPr lang="en-US" baseline="0" dirty="0"/>
              <a:t> change photo. Please click on the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 icon in the center of the holder and choose an image on your computer.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5179C4-EE35-439A-9CC1-7209BEB2AE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1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4A6C8-101C-4422-9B0F-38B654243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3F755-1A58-48B2-8723-A8025FFFC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CB588E-F3C4-4CAE-8BDE-7B7FE3F67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54AC4-65E1-4CF7-8618-164D115F4179}" type="datetimeFigureOut">
              <a:rPr lang="pt-BR" smtClean="0"/>
              <a:t>20/02/2023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A172A8-63DE-48A8-A547-9F7A3C809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4796F0-F01A-4D7B-B8F2-762B96A54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A1A0-FC62-4C2E-ADCE-1C259101F04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8363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3B210-E467-449D-BBE0-01B36900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812DF16-4D51-4FAE-8510-C5A2DD1BA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763255-D637-4F23-B93A-CA15B5B9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54AC4-65E1-4CF7-8618-164D115F4179}" type="datetimeFigureOut">
              <a:rPr lang="pt-BR" smtClean="0"/>
              <a:t>20/02/2023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6E92DD-0FB9-4C75-9345-A6B05ED4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917577-1554-45CB-9849-0172D751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A1A0-FC62-4C2E-ADCE-1C259101F04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505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BD8A2D0-D48E-4C67-8E0E-90810B18B6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C12FC09-8481-4320-B10A-D754E1037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F15DC6D-6E0B-4F6D-B8DD-CC12B97A1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54AC4-65E1-4CF7-8618-164D115F4179}" type="datetimeFigureOut">
              <a:rPr lang="pt-BR" smtClean="0"/>
              <a:t>20/02/2023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3D0AA0-3258-4E52-B6CB-15DC81BC3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E12D02-3D16-42CE-9746-284AB1EF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A1A0-FC62-4C2E-ADCE-1C259101F04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2836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2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413739" y="3117230"/>
            <a:ext cx="899970" cy="897736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3533820" y="3117230"/>
            <a:ext cx="899970" cy="897736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5638129" y="3117230"/>
            <a:ext cx="899970" cy="897736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7758210" y="3117230"/>
            <a:ext cx="899970" cy="897736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9862518" y="3117230"/>
            <a:ext cx="899970" cy="897736"/>
          </a:xfrm>
          <a:prstGeom prst="ellipse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35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</p:bldLst>
  </p:timing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2D28C-5371-462E-A356-EF6F7DF8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69997C-23F6-4F38-97A5-6D5BD7B7F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B7887F-96CF-4879-87BB-CFD21FD09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54AC4-65E1-4CF7-8618-164D115F4179}" type="datetimeFigureOut">
              <a:rPr lang="pt-BR" smtClean="0"/>
              <a:t>20/02/2023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8C374B-CBDB-4D3F-BCF3-5B842AA95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A1BC1B-E392-44FE-A507-4F3217B2B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A1A0-FC62-4C2E-ADCE-1C259101F04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4792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44754-7B25-42E6-8EF9-766E3F349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3B41E7-E879-4C38-AD29-EB9F7D59C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B2C477-0350-47F9-8A0C-E8AECE95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54AC4-65E1-4CF7-8618-164D115F4179}" type="datetimeFigureOut">
              <a:rPr lang="pt-BR" smtClean="0"/>
              <a:t>20/02/2023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70C2DB-CF9A-421E-B4C9-9F9EF806B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1B62F4-9216-4546-8FEB-A533912EA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A1A0-FC62-4C2E-ADCE-1C259101F04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519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C2530C-E9A3-4976-81F2-467EFCBAE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E6FA3E-0BAA-4449-B619-0A12A20D1E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0BDA8C1-6409-45F7-AC7D-DFA82A2BD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C26BC6E-4B34-46BC-AF3D-868A7F67C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54AC4-65E1-4CF7-8618-164D115F4179}" type="datetimeFigureOut">
              <a:rPr lang="pt-BR" smtClean="0"/>
              <a:t>20/02/2023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D84AF6C-437D-427D-B600-319E935A1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D5FD602-2F2B-4DBD-973F-8ECE32918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A1A0-FC62-4C2E-ADCE-1C259101F04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9458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5859B-2D79-49F4-AEFA-AB8DD673A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EAA14E-F8F8-45D9-9064-ED6109F31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6A2BDCB-8332-4FC1-9C57-9670F7580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1C1C5E1-FE28-44CE-A21D-8783E8DD7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8EE5022-3353-4C62-925C-C9208C0570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AE3F28C-FD2C-4C3C-9CC1-01E4BA232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54AC4-65E1-4CF7-8618-164D115F4179}" type="datetimeFigureOut">
              <a:rPr lang="pt-BR" smtClean="0"/>
              <a:t>20/02/2023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134B91B-64B3-4F1F-9748-F33D13F8E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A5F1769-F4D0-41B3-86D6-7252473C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A1A0-FC62-4C2E-ADCE-1C259101F04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154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BDAC7-92B9-4433-8573-964D002E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66D147A-2D42-4F39-B22F-97DB576F2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54AC4-65E1-4CF7-8618-164D115F4179}" type="datetimeFigureOut">
              <a:rPr lang="pt-BR" smtClean="0"/>
              <a:t>20/02/2023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20F5911-9DBD-438E-882B-08584DF5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A46954E-35D2-4AD8-BE81-6B5AE6B72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A1A0-FC62-4C2E-ADCE-1C259101F04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6385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B7EA0F6-99E7-4238-BF71-9C74DDD4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54AC4-65E1-4CF7-8618-164D115F4179}" type="datetimeFigureOut">
              <a:rPr lang="pt-BR" smtClean="0"/>
              <a:t>20/02/2023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486FC4E-E8D6-4FDE-A8A1-33B7C0870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80B909-9F93-42B6-8A94-9E2A6F2F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A1A0-FC62-4C2E-ADCE-1C259101F04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1171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29507A-2EE2-498A-B4B4-47816456D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7EAA21-EC7C-4989-B805-03C0A417A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1410FE-8C70-4C15-8A92-5A7194F1C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47FC65-4E33-43F7-9C2C-5006545A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54AC4-65E1-4CF7-8618-164D115F4179}" type="datetimeFigureOut">
              <a:rPr lang="pt-BR" smtClean="0"/>
              <a:t>20/02/2023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309834-927D-427A-83F5-8CEFD3959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30F41F-988D-4614-BDF0-7BC40F27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A1A0-FC62-4C2E-ADCE-1C259101F04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2028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9C207-5760-4E9D-9AC7-E99BC6803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F211F19-5AFE-4974-B9BE-06C296E678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3041D7-6574-435C-A585-F8D978951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05E2DB-1EE4-48E3-A0BA-2196825DF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54AC4-65E1-4CF7-8618-164D115F4179}" type="datetimeFigureOut">
              <a:rPr lang="pt-BR" smtClean="0"/>
              <a:t>20/02/2023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E46C65-9073-4A4F-91AB-0346CFF20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55257E-9CE7-4096-9874-9B9129FBF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FA1A0-FC62-4C2E-ADCE-1C259101F04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075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EF6E406-6627-4253-89ED-A75B26A78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A33F02-4C9F-42A6-A26E-0BE1AA29D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B68BB5-F376-41B4-BA9D-0DAB52E2F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54AC4-65E1-4CF7-8618-164D115F4179}" type="datetimeFigureOut">
              <a:rPr lang="pt-BR" smtClean="0"/>
              <a:t>20/02/2023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1239B7-E52E-4EC7-9DD4-173039A22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C3C1B9-28FD-43F9-BC52-0F05264B7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FA1A0-FC62-4C2E-ADCE-1C259101F04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111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X3SKUaGL14&amp;list=PL0nYAInGtru2yb7rJvqPkrVAkjjJnj_mW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youtube.com/watch?v=exof9oWgIIk&amp;list=PLf8x7B3nFTl3EouPsBoqgbatKti9liVyj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youtube.com/watch?v=YoV7Oa3vCIE&amp;list=PLedtsFT8ymsgVCqgLvPiSrfYeGdujcqvv" TargetMode="External"/><Relationship Id="rId5" Type="http://schemas.openxmlformats.org/officeDocument/2006/relationships/hyperlink" Target="https://www.youtube.com/watch?v=90wh_Gms8gs" TargetMode="External"/><Relationship Id="rId4" Type="http://schemas.openxmlformats.org/officeDocument/2006/relationships/hyperlink" Target="https://www.youtube.com/watch?v=VqVQ7vHY32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B28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54;p13">
            <a:extLst>
              <a:ext uri="{FF2B5EF4-FFF2-40B4-BE49-F238E27FC236}">
                <a16:creationId xmlns:a16="http://schemas.microsoft.com/office/drawing/2014/main" id="{75C8A2EE-A366-4910-BF35-1A835703C6CA}"/>
              </a:ext>
            </a:extLst>
          </p:cNvPr>
          <p:cNvPicPr preferRelativeResize="0"/>
          <p:nvPr/>
        </p:nvPicPr>
        <p:blipFill rotWithShape="1">
          <a:blip r:embed="rId3"/>
          <a:srcRect l="18736" r="33755" b="30242"/>
          <a:stretch/>
        </p:blipFill>
        <p:spPr>
          <a:xfrm>
            <a:off x="3894021" y="9427"/>
            <a:ext cx="8297979" cy="685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5;p13">
            <a:extLst>
              <a:ext uri="{FF2B5EF4-FFF2-40B4-BE49-F238E27FC236}">
                <a16:creationId xmlns:a16="http://schemas.microsoft.com/office/drawing/2014/main" id="{B1881839-3453-4572-92E4-5F73FBC6115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64" t="37599" r="25769" b="37597"/>
          <a:stretch/>
        </p:blipFill>
        <p:spPr>
          <a:xfrm>
            <a:off x="143738" y="91069"/>
            <a:ext cx="1317643" cy="5330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9;p13">
            <a:extLst>
              <a:ext uri="{FF2B5EF4-FFF2-40B4-BE49-F238E27FC236}">
                <a16:creationId xmlns:a16="http://schemas.microsoft.com/office/drawing/2014/main" id="{85400E6E-8649-4496-AA30-51BF371610EE}"/>
              </a:ext>
            </a:extLst>
          </p:cNvPr>
          <p:cNvSpPr txBox="1"/>
          <p:nvPr/>
        </p:nvSpPr>
        <p:spPr>
          <a:xfrm>
            <a:off x="36322" y="6421340"/>
            <a:ext cx="1107677" cy="38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20" tIns="121820" rIns="121820" bIns="121820" anchor="t" anchorCtr="0">
            <a:spAutoFit/>
          </a:bodyPr>
          <a:lstStyle/>
          <a:p>
            <a:r>
              <a:rPr lang="pt-BR" sz="932" dirty="0">
                <a:solidFill>
                  <a:srgbClr val="34353A"/>
                </a:solidFill>
                <a:latin typeface="Oxygen"/>
                <a:ea typeface="Oxygen"/>
                <a:cs typeface="Oxygen"/>
                <a:sym typeface="Oxygen"/>
              </a:rPr>
              <a:t>pulsati.com.br</a:t>
            </a:r>
            <a:endParaRPr sz="932" dirty="0">
              <a:solidFill>
                <a:srgbClr val="34353A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" name="Freeform 51">
            <a:extLst>
              <a:ext uri="{FF2B5EF4-FFF2-40B4-BE49-F238E27FC236}">
                <a16:creationId xmlns:a16="http://schemas.microsoft.com/office/drawing/2014/main" id="{F027C166-D525-4974-9555-570E0C9E16F0}"/>
              </a:ext>
            </a:extLst>
          </p:cNvPr>
          <p:cNvSpPr/>
          <p:nvPr/>
        </p:nvSpPr>
        <p:spPr>
          <a:xfrm rot="5400000">
            <a:off x="5939791" y="5886040"/>
            <a:ext cx="312416" cy="1631504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" name="TextBox 52">
            <a:extLst>
              <a:ext uri="{FF2B5EF4-FFF2-40B4-BE49-F238E27FC236}">
                <a16:creationId xmlns:a16="http://schemas.microsoft.com/office/drawing/2014/main" id="{6AB159FE-7AA4-4A0F-A34E-D6524E09ED88}"/>
              </a:ext>
            </a:extLst>
          </p:cNvPr>
          <p:cNvSpPr txBox="1"/>
          <p:nvPr/>
        </p:nvSpPr>
        <p:spPr>
          <a:xfrm>
            <a:off x="5081037" y="6561160"/>
            <a:ext cx="18733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>
              <a:buClr>
                <a:srgbClr val="43C182"/>
              </a:buClr>
            </a:pPr>
            <a:r>
              <a:rPr lang="pt-BR" sz="1400" dirty="0">
                <a:solidFill>
                  <a:srgbClr val="FFFFFF"/>
                </a:solidFill>
                <a:latin typeface="+mj-lt"/>
              </a:rPr>
              <a:t>    21/02/2023 </a:t>
            </a:r>
            <a:endParaRPr lang="uk-UA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9" name="Google Shape;58;p13">
            <a:extLst>
              <a:ext uri="{FF2B5EF4-FFF2-40B4-BE49-F238E27FC236}">
                <a16:creationId xmlns:a16="http://schemas.microsoft.com/office/drawing/2014/main" id="{5EE2CEC8-7916-4C26-8C34-088D8F56276A}"/>
              </a:ext>
            </a:extLst>
          </p:cNvPr>
          <p:cNvSpPr txBox="1"/>
          <p:nvPr/>
        </p:nvSpPr>
        <p:spPr>
          <a:xfrm>
            <a:off x="9164144" y="-40364"/>
            <a:ext cx="3024026" cy="38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20" tIns="121820" rIns="121820" bIns="121820" anchor="t" anchorCtr="0">
            <a:spAutoFit/>
          </a:bodyPr>
          <a:lstStyle/>
          <a:p>
            <a:pPr algn="r"/>
            <a:r>
              <a:rPr lang="pt-BR" sz="932" dirty="0">
                <a:solidFill>
                  <a:srgbClr val="34353A"/>
                </a:solidFill>
                <a:latin typeface="Oxygen"/>
                <a:ea typeface="Oxygen"/>
                <a:cs typeface="Oxygen"/>
                <a:sym typeface="Oxygen"/>
              </a:rPr>
              <a:t>© 2022 Pulsati All Rights Reserved</a:t>
            </a:r>
            <a:endParaRPr sz="932" dirty="0">
              <a:solidFill>
                <a:srgbClr val="34353A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0" name="Freeform 51">
            <a:extLst>
              <a:ext uri="{FF2B5EF4-FFF2-40B4-BE49-F238E27FC236}">
                <a16:creationId xmlns:a16="http://schemas.microsoft.com/office/drawing/2014/main" id="{19D3ED67-C095-423C-BF47-090B152A1F72}"/>
              </a:ext>
            </a:extLst>
          </p:cNvPr>
          <p:cNvSpPr/>
          <p:nvPr/>
        </p:nvSpPr>
        <p:spPr>
          <a:xfrm rot="16200000">
            <a:off x="6073140" y="-6084077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74B9749E-2B8A-4893-991A-CC107C5A5210}"/>
              </a:ext>
            </a:extLst>
          </p:cNvPr>
          <p:cNvSpPr/>
          <p:nvPr/>
        </p:nvSpPr>
        <p:spPr>
          <a:xfrm rot="10800000">
            <a:off x="1547" y="6879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2" name="Freeform 51">
            <a:extLst>
              <a:ext uri="{FF2B5EF4-FFF2-40B4-BE49-F238E27FC236}">
                <a16:creationId xmlns:a16="http://schemas.microsoft.com/office/drawing/2014/main" id="{66CE37E7-6BB1-4F40-9512-00EFDB2CADD5}"/>
              </a:ext>
            </a:extLst>
          </p:cNvPr>
          <p:cNvSpPr/>
          <p:nvPr/>
        </p:nvSpPr>
        <p:spPr>
          <a:xfrm rot="10800000" flipH="1">
            <a:off x="12149867" y="-3515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4" name="Freeform 51">
            <a:extLst>
              <a:ext uri="{FF2B5EF4-FFF2-40B4-BE49-F238E27FC236}">
                <a16:creationId xmlns:a16="http://schemas.microsoft.com/office/drawing/2014/main" id="{37F239AF-757E-4E74-9BF8-611E908E49FD}"/>
              </a:ext>
            </a:extLst>
          </p:cNvPr>
          <p:cNvSpPr/>
          <p:nvPr/>
        </p:nvSpPr>
        <p:spPr>
          <a:xfrm rot="16200000" flipH="1">
            <a:off x="6074100" y="747131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34789B1-9082-EBEA-957C-09AE6BB061B6}"/>
              </a:ext>
            </a:extLst>
          </p:cNvPr>
          <p:cNvSpPr txBox="1"/>
          <p:nvPr/>
        </p:nvSpPr>
        <p:spPr>
          <a:xfrm>
            <a:off x="559293" y="2246051"/>
            <a:ext cx="6560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Treinamento de novos talentos </a:t>
            </a:r>
            <a:r>
              <a:rPr lang="pt-BR" sz="2400" b="1" dirty="0" err="1"/>
              <a:t>Pulsati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656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51">
            <a:extLst>
              <a:ext uri="{FF2B5EF4-FFF2-40B4-BE49-F238E27FC236}">
                <a16:creationId xmlns:a16="http://schemas.microsoft.com/office/drawing/2014/main" id="{89295F28-46A2-499D-B5CB-F897C03D2329}"/>
              </a:ext>
            </a:extLst>
          </p:cNvPr>
          <p:cNvSpPr/>
          <p:nvPr/>
        </p:nvSpPr>
        <p:spPr>
          <a:xfrm rot="5400000">
            <a:off x="6034741" y="5883568"/>
            <a:ext cx="312416" cy="1631504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53BCEB6B-2C29-4E97-821B-ED2EE201F370}"/>
              </a:ext>
            </a:extLst>
          </p:cNvPr>
          <p:cNvSpPr txBox="1"/>
          <p:nvPr/>
        </p:nvSpPr>
        <p:spPr>
          <a:xfrm>
            <a:off x="5192448" y="6556889"/>
            <a:ext cx="18733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>
              <a:buClr>
                <a:srgbClr val="43C182"/>
              </a:buClr>
            </a:pPr>
            <a:r>
              <a:rPr lang="pt-BR" sz="1400" dirty="0">
                <a:solidFill>
                  <a:srgbClr val="FFFFFF"/>
                </a:solidFill>
                <a:latin typeface="+mj-lt"/>
              </a:rPr>
              <a:t>    21/02/2023 </a:t>
            </a:r>
            <a:endParaRPr lang="uk-UA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8" name="Freeform 51">
            <a:extLst>
              <a:ext uri="{FF2B5EF4-FFF2-40B4-BE49-F238E27FC236}">
                <a16:creationId xmlns:a16="http://schemas.microsoft.com/office/drawing/2014/main" id="{7085658E-28D6-46C1-A564-141D0711B258}"/>
              </a:ext>
            </a:extLst>
          </p:cNvPr>
          <p:cNvSpPr/>
          <p:nvPr/>
        </p:nvSpPr>
        <p:spPr>
          <a:xfrm rot="16200000">
            <a:off x="6073140" y="-6084077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1" name="Freeform 51">
            <a:extLst>
              <a:ext uri="{FF2B5EF4-FFF2-40B4-BE49-F238E27FC236}">
                <a16:creationId xmlns:a16="http://schemas.microsoft.com/office/drawing/2014/main" id="{11CC9393-FB8C-4C21-A59E-67592784F850}"/>
              </a:ext>
            </a:extLst>
          </p:cNvPr>
          <p:cNvSpPr/>
          <p:nvPr/>
        </p:nvSpPr>
        <p:spPr>
          <a:xfrm rot="10800000">
            <a:off x="1547" y="6879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3" name="Freeform 51">
            <a:extLst>
              <a:ext uri="{FF2B5EF4-FFF2-40B4-BE49-F238E27FC236}">
                <a16:creationId xmlns:a16="http://schemas.microsoft.com/office/drawing/2014/main" id="{3A7C05FA-A7CE-4645-AD79-00CD8D44EE50}"/>
              </a:ext>
            </a:extLst>
          </p:cNvPr>
          <p:cNvSpPr/>
          <p:nvPr/>
        </p:nvSpPr>
        <p:spPr>
          <a:xfrm rot="10800000" flipH="1">
            <a:off x="12149867" y="-3515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4" name="Freeform 51">
            <a:extLst>
              <a:ext uri="{FF2B5EF4-FFF2-40B4-BE49-F238E27FC236}">
                <a16:creationId xmlns:a16="http://schemas.microsoft.com/office/drawing/2014/main" id="{012E0F75-5A50-477B-A3CC-C7646864417C}"/>
              </a:ext>
            </a:extLst>
          </p:cNvPr>
          <p:cNvSpPr/>
          <p:nvPr/>
        </p:nvSpPr>
        <p:spPr>
          <a:xfrm rot="16200000" flipH="1">
            <a:off x="6074100" y="747131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35" name="Google Shape;55;p13">
            <a:extLst>
              <a:ext uri="{FF2B5EF4-FFF2-40B4-BE49-F238E27FC236}">
                <a16:creationId xmlns:a16="http://schemas.microsoft.com/office/drawing/2014/main" id="{56019ACB-94C1-4487-9C6B-4F73C5C87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64" t="37599" r="25769" b="37597"/>
          <a:stretch/>
        </p:blipFill>
        <p:spPr>
          <a:xfrm>
            <a:off x="11149245" y="67319"/>
            <a:ext cx="952763" cy="3629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E1E2B1-9DD0-3C47-8EB1-A1FE9C762F28}"/>
              </a:ext>
            </a:extLst>
          </p:cNvPr>
          <p:cNvSpPr txBox="1"/>
          <p:nvPr/>
        </p:nvSpPr>
        <p:spPr>
          <a:xfrm>
            <a:off x="2113770" y="559293"/>
            <a:ext cx="7188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i="0" dirty="0">
                <a:solidFill>
                  <a:srgbClr val="000000"/>
                </a:solidFill>
                <a:effectLst/>
              </a:rPr>
              <a:t>Tipos de testes</a:t>
            </a:r>
            <a:endParaRPr lang="pt-BR" sz="40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AFB6D7-04A2-F158-699F-9852B14F8A20}"/>
              </a:ext>
            </a:extLst>
          </p:cNvPr>
          <p:cNvSpPr txBox="1"/>
          <p:nvPr/>
        </p:nvSpPr>
        <p:spPr>
          <a:xfrm>
            <a:off x="233905" y="1396650"/>
            <a:ext cx="1175982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i="0" dirty="0">
                <a:effectLst/>
              </a:rPr>
              <a:t>Teste de Aceitação - </a:t>
            </a:r>
            <a:r>
              <a:rPr lang="pt-BR" sz="1700" i="0" dirty="0">
                <a:effectLst/>
              </a:rPr>
              <a:t>Os testes de aceitação são aplicados a fim de avaliar se o sistema funciona como o esperado pela base de usuários e se atende aos requisitos do negócio.</a:t>
            </a:r>
          </a:p>
          <a:p>
            <a:endParaRPr lang="pt-BR" sz="1700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sz="1700" i="0" dirty="0">
                <a:effectLst/>
              </a:rPr>
              <a:t>A nível de usuário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b="1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i="0" dirty="0">
                <a:effectLst/>
              </a:rPr>
              <a:t>Teste de carga (ou de desempenho) - </a:t>
            </a:r>
            <a:r>
              <a:rPr lang="pt-BR" sz="1700" i="0" dirty="0">
                <a:effectLst/>
              </a:rPr>
              <a:t>Os testes de desempenho são responsáveis por verificar os diferentes comportamentos do sistema quando está sob uma carga significativa.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b="1" i="0" dirty="0">
              <a:effectLst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sz="1700" dirty="0"/>
              <a:t>G</a:t>
            </a:r>
            <a:r>
              <a:rPr lang="pt-BR" sz="1700" i="0" dirty="0">
                <a:effectLst/>
              </a:rPr>
              <a:t>arantir a confiabilidade, estabilidade e disponibilidade do sistema, em diferentes situações de alta demanda.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b="1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i="0" dirty="0">
                <a:effectLst/>
              </a:rPr>
              <a:t>Teste de segurança - </a:t>
            </a:r>
            <a:r>
              <a:rPr lang="pt-BR" sz="1700" i="0" dirty="0">
                <a:effectLst/>
              </a:rPr>
              <a:t>Os testes de segurança são aplicados com o intuito de garantir a segurança do software, a fim de manter sempre os dados dos usuários protegidos.</a:t>
            </a:r>
          </a:p>
          <a:p>
            <a:endParaRPr lang="pt-BR" sz="17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sz="1700" i="0" dirty="0">
                <a:effectLst/>
              </a:rPr>
              <a:t>Se existe algum malware implantado no sistema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sz="1700" dirty="0"/>
              <a:t>B</a:t>
            </a:r>
            <a:r>
              <a:rPr lang="pt-BR" sz="1700" i="0" dirty="0">
                <a:effectLst/>
              </a:rPr>
              <a:t>rechas que possibilitem alguma invasão hacker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sz="1700" dirty="0"/>
              <a:t>Falhas de segurança</a:t>
            </a:r>
            <a:endParaRPr lang="pt-BR" sz="170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25314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51">
            <a:extLst>
              <a:ext uri="{FF2B5EF4-FFF2-40B4-BE49-F238E27FC236}">
                <a16:creationId xmlns:a16="http://schemas.microsoft.com/office/drawing/2014/main" id="{89295F28-46A2-499D-B5CB-F897C03D2329}"/>
              </a:ext>
            </a:extLst>
          </p:cNvPr>
          <p:cNvSpPr/>
          <p:nvPr/>
        </p:nvSpPr>
        <p:spPr>
          <a:xfrm rot="5400000">
            <a:off x="6034741" y="5883568"/>
            <a:ext cx="312416" cy="1631504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53BCEB6B-2C29-4E97-821B-ED2EE201F370}"/>
              </a:ext>
            </a:extLst>
          </p:cNvPr>
          <p:cNvSpPr txBox="1"/>
          <p:nvPr/>
        </p:nvSpPr>
        <p:spPr>
          <a:xfrm>
            <a:off x="5192448" y="6556889"/>
            <a:ext cx="18733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>
              <a:buClr>
                <a:srgbClr val="43C182"/>
              </a:buClr>
            </a:pPr>
            <a:r>
              <a:rPr lang="pt-BR" sz="1400" dirty="0">
                <a:solidFill>
                  <a:srgbClr val="FFFFFF"/>
                </a:solidFill>
                <a:latin typeface="+mj-lt"/>
              </a:rPr>
              <a:t>    21/02/2023 </a:t>
            </a:r>
            <a:endParaRPr lang="uk-UA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8" name="Freeform 51">
            <a:extLst>
              <a:ext uri="{FF2B5EF4-FFF2-40B4-BE49-F238E27FC236}">
                <a16:creationId xmlns:a16="http://schemas.microsoft.com/office/drawing/2014/main" id="{7085658E-28D6-46C1-A564-141D0711B258}"/>
              </a:ext>
            </a:extLst>
          </p:cNvPr>
          <p:cNvSpPr/>
          <p:nvPr/>
        </p:nvSpPr>
        <p:spPr>
          <a:xfrm rot="16200000">
            <a:off x="6073140" y="-6084077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1" name="Freeform 51">
            <a:extLst>
              <a:ext uri="{FF2B5EF4-FFF2-40B4-BE49-F238E27FC236}">
                <a16:creationId xmlns:a16="http://schemas.microsoft.com/office/drawing/2014/main" id="{11CC9393-FB8C-4C21-A59E-67592784F850}"/>
              </a:ext>
            </a:extLst>
          </p:cNvPr>
          <p:cNvSpPr/>
          <p:nvPr/>
        </p:nvSpPr>
        <p:spPr>
          <a:xfrm rot="10800000">
            <a:off x="1547" y="6879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3" name="Freeform 51">
            <a:extLst>
              <a:ext uri="{FF2B5EF4-FFF2-40B4-BE49-F238E27FC236}">
                <a16:creationId xmlns:a16="http://schemas.microsoft.com/office/drawing/2014/main" id="{3A7C05FA-A7CE-4645-AD79-00CD8D44EE50}"/>
              </a:ext>
            </a:extLst>
          </p:cNvPr>
          <p:cNvSpPr/>
          <p:nvPr/>
        </p:nvSpPr>
        <p:spPr>
          <a:xfrm rot="10800000" flipH="1">
            <a:off x="12149867" y="-3515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4" name="Freeform 51">
            <a:extLst>
              <a:ext uri="{FF2B5EF4-FFF2-40B4-BE49-F238E27FC236}">
                <a16:creationId xmlns:a16="http://schemas.microsoft.com/office/drawing/2014/main" id="{012E0F75-5A50-477B-A3CC-C7646864417C}"/>
              </a:ext>
            </a:extLst>
          </p:cNvPr>
          <p:cNvSpPr/>
          <p:nvPr/>
        </p:nvSpPr>
        <p:spPr>
          <a:xfrm rot="16200000" flipH="1">
            <a:off x="6074100" y="747131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35" name="Google Shape;55;p13">
            <a:extLst>
              <a:ext uri="{FF2B5EF4-FFF2-40B4-BE49-F238E27FC236}">
                <a16:creationId xmlns:a16="http://schemas.microsoft.com/office/drawing/2014/main" id="{56019ACB-94C1-4487-9C6B-4F73C5C87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64" t="37599" r="25769" b="37597"/>
          <a:stretch/>
        </p:blipFill>
        <p:spPr>
          <a:xfrm>
            <a:off x="11149245" y="67319"/>
            <a:ext cx="952763" cy="3629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E1E2B1-9DD0-3C47-8EB1-A1FE9C762F28}"/>
              </a:ext>
            </a:extLst>
          </p:cNvPr>
          <p:cNvSpPr txBox="1"/>
          <p:nvPr/>
        </p:nvSpPr>
        <p:spPr>
          <a:xfrm>
            <a:off x="2113770" y="559293"/>
            <a:ext cx="7188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i="0" dirty="0">
                <a:solidFill>
                  <a:srgbClr val="000000"/>
                </a:solidFill>
                <a:effectLst/>
              </a:rPr>
              <a:t>Tipos de testes</a:t>
            </a:r>
            <a:endParaRPr lang="pt-BR" sz="40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AFB6D7-04A2-F158-699F-9852B14F8A20}"/>
              </a:ext>
            </a:extLst>
          </p:cNvPr>
          <p:cNvSpPr txBox="1"/>
          <p:nvPr/>
        </p:nvSpPr>
        <p:spPr>
          <a:xfrm>
            <a:off x="233905" y="1396650"/>
            <a:ext cx="1175982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i="0" dirty="0">
                <a:effectLst/>
              </a:rPr>
              <a:t>Teste de </a:t>
            </a:r>
            <a:r>
              <a:rPr lang="pt-BR" sz="1700" b="1" dirty="0"/>
              <a:t>e</a:t>
            </a:r>
            <a:r>
              <a:rPr lang="pt-BR" sz="1700" b="1" i="0" dirty="0">
                <a:effectLst/>
              </a:rPr>
              <a:t>xploratórios - </a:t>
            </a:r>
            <a:r>
              <a:rPr lang="pt-BR" sz="1700" i="0" dirty="0">
                <a:effectLst/>
              </a:rPr>
              <a:t>Esse tipo de teste de software exige experiência do testador / analista de testes. É a técnica que busca empregar todo o conhecimento prévio do testador em busca de novas falhas.</a:t>
            </a:r>
          </a:p>
          <a:p>
            <a:endParaRPr lang="pt-BR" sz="1700" b="1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i="0" dirty="0">
                <a:effectLst/>
              </a:rPr>
              <a:t>Teste de </a:t>
            </a:r>
            <a:r>
              <a:rPr lang="pt-BR" sz="1700" b="1" dirty="0"/>
              <a:t>r</a:t>
            </a:r>
            <a:r>
              <a:rPr lang="pt-BR" sz="1700" b="1" i="0" dirty="0">
                <a:effectLst/>
              </a:rPr>
              <a:t>egressão - </a:t>
            </a:r>
            <a:r>
              <a:rPr lang="pt-BR" sz="1700" i="0" dirty="0">
                <a:effectLst/>
              </a:rPr>
              <a:t>Tem como objetivo testar as funcionalidades que já funcionavam anteriormente, relacionando-as com as atualizações realizadas no software. A ideia é garantir que o que já funcionava continua funcionando após alguma alteração e confirmar que as mudanças não causaram nenhum impacto.</a:t>
            </a:r>
          </a:p>
        </p:txBody>
      </p:sp>
    </p:spTree>
    <p:extLst>
      <p:ext uri="{BB962C8B-B14F-4D97-AF65-F5344CB8AC3E}">
        <p14:creationId xmlns:p14="http://schemas.microsoft.com/office/powerpoint/2010/main" val="19375071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51">
            <a:extLst>
              <a:ext uri="{FF2B5EF4-FFF2-40B4-BE49-F238E27FC236}">
                <a16:creationId xmlns:a16="http://schemas.microsoft.com/office/drawing/2014/main" id="{89295F28-46A2-499D-B5CB-F897C03D2329}"/>
              </a:ext>
            </a:extLst>
          </p:cNvPr>
          <p:cNvSpPr/>
          <p:nvPr/>
        </p:nvSpPr>
        <p:spPr>
          <a:xfrm rot="5400000">
            <a:off x="6034741" y="5883568"/>
            <a:ext cx="312416" cy="1631504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53BCEB6B-2C29-4E97-821B-ED2EE201F370}"/>
              </a:ext>
            </a:extLst>
          </p:cNvPr>
          <p:cNvSpPr txBox="1"/>
          <p:nvPr/>
        </p:nvSpPr>
        <p:spPr>
          <a:xfrm>
            <a:off x="5192448" y="6556889"/>
            <a:ext cx="18733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>
              <a:buClr>
                <a:srgbClr val="43C182"/>
              </a:buClr>
            </a:pPr>
            <a:r>
              <a:rPr lang="pt-BR" sz="1400" dirty="0">
                <a:solidFill>
                  <a:srgbClr val="FFFFFF"/>
                </a:solidFill>
                <a:latin typeface="+mj-lt"/>
              </a:rPr>
              <a:t>    21/02/2023 </a:t>
            </a:r>
            <a:endParaRPr lang="uk-UA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8" name="Freeform 51">
            <a:extLst>
              <a:ext uri="{FF2B5EF4-FFF2-40B4-BE49-F238E27FC236}">
                <a16:creationId xmlns:a16="http://schemas.microsoft.com/office/drawing/2014/main" id="{7085658E-28D6-46C1-A564-141D0711B258}"/>
              </a:ext>
            </a:extLst>
          </p:cNvPr>
          <p:cNvSpPr/>
          <p:nvPr/>
        </p:nvSpPr>
        <p:spPr>
          <a:xfrm rot="16200000">
            <a:off x="6073140" y="-6084077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1" name="Freeform 51">
            <a:extLst>
              <a:ext uri="{FF2B5EF4-FFF2-40B4-BE49-F238E27FC236}">
                <a16:creationId xmlns:a16="http://schemas.microsoft.com/office/drawing/2014/main" id="{11CC9393-FB8C-4C21-A59E-67592784F850}"/>
              </a:ext>
            </a:extLst>
          </p:cNvPr>
          <p:cNvSpPr/>
          <p:nvPr/>
        </p:nvSpPr>
        <p:spPr>
          <a:xfrm rot="10800000">
            <a:off x="1547" y="6879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3" name="Freeform 51">
            <a:extLst>
              <a:ext uri="{FF2B5EF4-FFF2-40B4-BE49-F238E27FC236}">
                <a16:creationId xmlns:a16="http://schemas.microsoft.com/office/drawing/2014/main" id="{3A7C05FA-A7CE-4645-AD79-00CD8D44EE50}"/>
              </a:ext>
            </a:extLst>
          </p:cNvPr>
          <p:cNvSpPr/>
          <p:nvPr/>
        </p:nvSpPr>
        <p:spPr>
          <a:xfrm rot="10800000" flipH="1">
            <a:off x="12149867" y="-3515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4" name="Freeform 51">
            <a:extLst>
              <a:ext uri="{FF2B5EF4-FFF2-40B4-BE49-F238E27FC236}">
                <a16:creationId xmlns:a16="http://schemas.microsoft.com/office/drawing/2014/main" id="{012E0F75-5A50-477B-A3CC-C7646864417C}"/>
              </a:ext>
            </a:extLst>
          </p:cNvPr>
          <p:cNvSpPr/>
          <p:nvPr/>
        </p:nvSpPr>
        <p:spPr>
          <a:xfrm rot="16200000" flipH="1">
            <a:off x="6074100" y="747131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35" name="Google Shape;55;p13">
            <a:extLst>
              <a:ext uri="{FF2B5EF4-FFF2-40B4-BE49-F238E27FC236}">
                <a16:creationId xmlns:a16="http://schemas.microsoft.com/office/drawing/2014/main" id="{56019ACB-94C1-4487-9C6B-4F73C5C87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64" t="37599" r="25769" b="37597"/>
          <a:stretch/>
        </p:blipFill>
        <p:spPr>
          <a:xfrm>
            <a:off x="11149245" y="67319"/>
            <a:ext cx="952763" cy="3629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E1E2B1-9DD0-3C47-8EB1-A1FE9C762F28}"/>
              </a:ext>
            </a:extLst>
          </p:cNvPr>
          <p:cNvSpPr txBox="1"/>
          <p:nvPr/>
        </p:nvSpPr>
        <p:spPr>
          <a:xfrm>
            <a:off x="2113770" y="559293"/>
            <a:ext cx="7188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000000"/>
                </a:solidFill>
              </a:rPr>
              <a:t>Ambientes</a:t>
            </a:r>
            <a:endParaRPr lang="pt-BR" sz="40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AFB6D7-04A2-F158-699F-9852B14F8A20}"/>
              </a:ext>
            </a:extLst>
          </p:cNvPr>
          <p:cNvSpPr txBox="1"/>
          <p:nvPr/>
        </p:nvSpPr>
        <p:spPr>
          <a:xfrm>
            <a:off x="233905" y="1396650"/>
            <a:ext cx="1175982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/>
              <a:t>Ambiente local</a:t>
            </a:r>
            <a:r>
              <a:rPr lang="pt-BR" sz="1700" b="1" i="0" dirty="0">
                <a:effectLst/>
              </a:rPr>
              <a:t> </a:t>
            </a:r>
          </a:p>
          <a:p>
            <a:endParaRPr lang="pt-BR" sz="1700" b="1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/>
              <a:t>Ambiente de desenvolvimento</a:t>
            </a:r>
          </a:p>
          <a:p>
            <a:endParaRPr lang="pt-BR" sz="17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/>
              <a:t>Ambiente</a:t>
            </a:r>
            <a:r>
              <a:rPr lang="pt-BR" sz="1700" b="1" i="0" dirty="0">
                <a:effectLst/>
              </a:rPr>
              <a:t> de homologação</a:t>
            </a:r>
          </a:p>
          <a:p>
            <a:endParaRPr lang="pt-BR" sz="1700" b="1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/>
              <a:t>Ambiente Beta</a:t>
            </a:r>
          </a:p>
          <a:p>
            <a:endParaRPr lang="pt-BR" sz="17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/>
              <a:t>Ambiente de Produção</a:t>
            </a:r>
            <a:endParaRPr lang="pt-BR" sz="170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09702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51">
            <a:extLst>
              <a:ext uri="{FF2B5EF4-FFF2-40B4-BE49-F238E27FC236}">
                <a16:creationId xmlns:a16="http://schemas.microsoft.com/office/drawing/2014/main" id="{89295F28-46A2-499D-B5CB-F897C03D2329}"/>
              </a:ext>
            </a:extLst>
          </p:cNvPr>
          <p:cNvSpPr/>
          <p:nvPr/>
        </p:nvSpPr>
        <p:spPr>
          <a:xfrm rot="5400000">
            <a:off x="6034741" y="5883568"/>
            <a:ext cx="312416" cy="1631504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53BCEB6B-2C29-4E97-821B-ED2EE201F370}"/>
              </a:ext>
            </a:extLst>
          </p:cNvPr>
          <p:cNvSpPr txBox="1"/>
          <p:nvPr/>
        </p:nvSpPr>
        <p:spPr>
          <a:xfrm>
            <a:off x="5192448" y="6556889"/>
            <a:ext cx="18733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>
              <a:buClr>
                <a:srgbClr val="43C182"/>
              </a:buClr>
            </a:pPr>
            <a:r>
              <a:rPr lang="pt-BR" sz="1400" dirty="0">
                <a:solidFill>
                  <a:srgbClr val="FFFFFF"/>
                </a:solidFill>
                <a:latin typeface="+mj-lt"/>
              </a:rPr>
              <a:t>    21/02/2023 </a:t>
            </a:r>
            <a:endParaRPr lang="uk-UA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8" name="Freeform 51">
            <a:extLst>
              <a:ext uri="{FF2B5EF4-FFF2-40B4-BE49-F238E27FC236}">
                <a16:creationId xmlns:a16="http://schemas.microsoft.com/office/drawing/2014/main" id="{7085658E-28D6-46C1-A564-141D0711B258}"/>
              </a:ext>
            </a:extLst>
          </p:cNvPr>
          <p:cNvSpPr/>
          <p:nvPr/>
        </p:nvSpPr>
        <p:spPr>
          <a:xfrm rot="16200000">
            <a:off x="6073140" y="-6084077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1" name="Freeform 51">
            <a:extLst>
              <a:ext uri="{FF2B5EF4-FFF2-40B4-BE49-F238E27FC236}">
                <a16:creationId xmlns:a16="http://schemas.microsoft.com/office/drawing/2014/main" id="{11CC9393-FB8C-4C21-A59E-67592784F850}"/>
              </a:ext>
            </a:extLst>
          </p:cNvPr>
          <p:cNvSpPr/>
          <p:nvPr/>
        </p:nvSpPr>
        <p:spPr>
          <a:xfrm rot="10800000">
            <a:off x="1547" y="6879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3" name="Freeform 51">
            <a:extLst>
              <a:ext uri="{FF2B5EF4-FFF2-40B4-BE49-F238E27FC236}">
                <a16:creationId xmlns:a16="http://schemas.microsoft.com/office/drawing/2014/main" id="{3A7C05FA-A7CE-4645-AD79-00CD8D44EE50}"/>
              </a:ext>
            </a:extLst>
          </p:cNvPr>
          <p:cNvSpPr/>
          <p:nvPr/>
        </p:nvSpPr>
        <p:spPr>
          <a:xfrm rot="10800000" flipH="1">
            <a:off x="12149867" y="-3515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4" name="Freeform 51">
            <a:extLst>
              <a:ext uri="{FF2B5EF4-FFF2-40B4-BE49-F238E27FC236}">
                <a16:creationId xmlns:a16="http://schemas.microsoft.com/office/drawing/2014/main" id="{012E0F75-5A50-477B-A3CC-C7646864417C}"/>
              </a:ext>
            </a:extLst>
          </p:cNvPr>
          <p:cNvSpPr/>
          <p:nvPr/>
        </p:nvSpPr>
        <p:spPr>
          <a:xfrm rot="16200000" flipH="1">
            <a:off x="6074100" y="747131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35" name="Google Shape;55;p13">
            <a:extLst>
              <a:ext uri="{FF2B5EF4-FFF2-40B4-BE49-F238E27FC236}">
                <a16:creationId xmlns:a16="http://schemas.microsoft.com/office/drawing/2014/main" id="{56019ACB-94C1-4487-9C6B-4F73C5C87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64" t="37599" r="25769" b="37597"/>
          <a:stretch/>
        </p:blipFill>
        <p:spPr>
          <a:xfrm>
            <a:off x="11149245" y="67319"/>
            <a:ext cx="952763" cy="3629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E1E2B1-9DD0-3C47-8EB1-A1FE9C762F28}"/>
              </a:ext>
            </a:extLst>
          </p:cNvPr>
          <p:cNvSpPr txBox="1"/>
          <p:nvPr/>
        </p:nvSpPr>
        <p:spPr>
          <a:xfrm>
            <a:off x="1209501" y="559293"/>
            <a:ext cx="10197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Métodos que auxiliam na gestão das entregas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AFB6D7-04A2-F158-699F-9852B14F8A20}"/>
              </a:ext>
            </a:extLst>
          </p:cNvPr>
          <p:cNvSpPr txBox="1"/>
          <p:nvPr/>
        </p:nvSpPr>
        <p:spPr>
          <a:xfrm>
            <a:off x="399495" y="1890944"/>
            <a:ext cx="1136341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ea typeface="Calibri" panose="020F0502020204030204" pitchFamily="34" charset="0"/>
              </a:rPr>
              <a:t>Metodologia </a:t>
            </a:r>
            <a:r>
              <a:rPr lang="pt-BR" sz="2000" b="1" dirty="0" err="1">
                <a:ea typeface="Calibri" panose="020F0502020204030204" pitchFamily="34" charset="0"/>
              </a:rPr>
              <a:t>Agil</a:t>
            </a:r>
            <a:endParaRPr lang="pt-BR" sz="2000" b="1" dirty="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ea typeface="Calibri" panose="020F0502020204030204" pitchFamily="34" charset="0"/>
              </a:rPr>
              <a:t>Sprint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 err="1">
                <a:ea typeface="Calibri" panose="020F0502020204030204" pitchFamily="34" charset="0"/>
              </a:rPr>
              <a:t>Dailys</a:t>
            </a:r>
            <a:endParaRPr lang="pt-BR" sz="1700" b="1" dirty="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dirty="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a typeface="Calibri" panose="020F0502020204030204" pitchFamily="34" charset="0"/>
              </a:rPr>
              <a:t>Refinamento Funcional: </a:t>
            </a:r>
            <a:r>
              <a:rPr lang="pt-BR" sz="1700" dirty="0">
                <a:effectLst/>
                <a:ea typeface="Calibri" panose="020F0502020204030204" pitchFamily="34" charset="0"/>
              </a:rPr>
              <a:t>Apresentação e explicação das atividades</a:t>
            </a:r>
          </a:p>
          <a:p>
            <a:endParaRPr lang="pt-BR" sz="1700" dirty="0">
              <a:effectLst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a typeface="Calibri" panose="020F0502020204030204" pitchFamily="34" charset="0"/>
              </a:rPr>
              <a:t>Refinamento Técnico: </a:t>
            </a:r>
            <a:r>
              <a:rPr lang="pt-BR" sz="1700" dirty="0">
                <a:effectLst/>
                <a:ea typeface="Calibri" panose="020F0502020204030204" pitchFamily="34" charset="0"/>
              </a:rPr>
              <a:t>Definições das atividades em cada atividade, quebra de atividades</a:t>
            </a:r>
          </a:p>
          <a:p>
            <a:endParaRPr lang="pt-BR" sz="1700" dirty="0">
              <a:effectLst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ffectLst/>
                <a:ea typeface="Calibri" panose="020F0502020204030204" pitchFamily="34" charset="0"/>
              </a:rPr>
              <a:t>Planning: </a:t>
            </a:r>
            <a:r>
              <a:rPr lang="pt-BR" sz="1700" dirty="0">
                <a:effectLst/>
                <a:ea typeface="Calibri" panose="020F0502020204030204" pitchFamily="34" charset="0"/>
              </a:rPr>
              <a:t>Definição de complexidade e estimativa de tempo de atividades, Quais cards entram na sprint?</a:t>
            </a:r>
          </a:p>
          <a:p>
            <a:endParaRPr lang="pt-BR" sz="1700" dirty="0">
              <a:effectLst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a typeface="Calibri" panose="020F0502020204030204" pitchFamily="34" charset="0"/>
              </a:rPr>
              <a:t>Review: </a:t>
            </a:r>
            <a:r>
              <a:rPr lang="pt-BR" sz="1700" dirty="0">
                <a:ea typeface="Calibri" panose="020F0502020204030204" pitchFamily="34" charset="0"/>
              </a:rPr>
              <a:t>Desenvolvedores apresentam o que foi desenvolvido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dirty="0">
              <a:effectLst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ffectLst/>
                <a:ea typeface="Calibri" panose="020F0502020204030204" pitchFamily="34" charset="0"/>
              </a:rPr>
              <a:t>Retrospectiva</a:t>
            </a:r>
            <a:r>
              <a:rPr lang="pt-BR" sz="1700" b="1" dirty="0">
                <a:ea typeface="Calibri" panose="020F0502020204030204" pitchFamily="34" charset="0"/>
              </a:rPr>
              <a:t>: </a:t>
            </a:r>
            <a:r>
              <a:rPr lang="pt-BR" sz="1700" dirty="0">
                <a:ea typeface="Calibri" panose="020F0502020204030204" pitchFamily="34" charset="0"/>
              </a:rPr>
              <a:t>Análise da sprint, dos acertos, erros e planos de ações futuros. Melhoria contínua.</a:t>
            </a:r>
            <a:endParaRPr lang="pt-BR" sz="1700" dirty="0"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992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51">
            <a:extLst>
              <a:ext uri="{FF2B5EF4-FFF2-40B4-BE49-F238E27FC236}">
                <a16:creationId xmlns:a16="http://schemas.microsoft.com/office/drawing/2014/main" id="{89295F28-46A2-499D-B5CB-F897C03D2329}"/>
              </a:ext>
            </a:extLst>
          </p:cNvPr>
          <p:cNvSpPr/>
          <p:nvPr/>
        </p:nvSpPr>
        <p:spPr>
          <a:xfrm rot="5400000">
            <a:off x="6034741" y="5883568"/>
            <a:ext cx="312416" cy="1631504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53BCEB6B-2C29-4E97-821B-ED2EE201F370}"/>
              </a:ext>
            </a:extLst>
          </p:cNvPr>
          <p:cNvSpPr txBox="1"/>
          <p:nvPr/>
        </p:nvSpPr>
        <p:spPr>
          <a:xfrm>
            <a:off x="5192448" y="6556889"/>
            <a:ext cx="18733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>
              <a:buClr>
                <a:srgbClr val="43C182"/>
              </a:buClr>
            </a:pPr>
            <a:r>
              <a:rPr lang="pt-BR" sz="1400" dirty="0">
                <a:solidFill>
                  <a:srgbClr val="FFFFFF"/>
                </a:solidFill>
                <a:latin typeface="+mj-lt"/>
              </a:rPr>
              <a:t>    21/02/2023 </a:t>
            </a:r>
            <a:endParaRPr lang="uk-UA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8" name="Freeform 51">
            <a:extLst>
              <a:ext uri="{FF2B5EF4-FFF2-40B4-BE49-F238E27FC236}">
                <a16:creationId xmlns:a16="http://schemas.microsoft.com/office/drawing/2014/main" id="{7085658E-28D6-46C1-A564-141D0711B258}"/>
              </a:ext>
            </a:extLst>
          </p:cNvPr>
          <p:cNvSpPr/>
          <p:nvPr/>
        </p:nvSpPr>
        <p:spPr>
          <a:xfrm rot="16200000">
            <a:off x="6073140" y="-6084077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1" name="Freeform 51">
            <a:extLst>
              <a:ext uri="{FF2B5EF4-FFF2-40B4-BE49-F238E27FC236}">
                <a16:creationId xmlns:a16="http://schemas.microsoft.com/office/drawing/2014/main" id="{11CC9393-FB8C-4C21-A59E-67592784F850}"/>
              </a:ext>
            </a:extLst>
          </p:cNvPr>
          <p:cNvSpPr/>
          <p:nvPr/>
        </p:nvSpPr>
        <p:spPr>
          <a:xfrm rot="10800000">
            <a:off x="1547" y="6879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3" name="Freeform 51">
            <a:extLst>
              <a:ext uri="{FF2B5EF4-FFF2-40B4-BE49-F238E27FC236}">
                <a16:creationId xmlns:a16="http://schemas.microsoft.com/office/drawing/2014/main" id="{3A7C05FA-A7CE-4645-AD79-00CD8D44EE50}"/>
              </a:ext>
            </a:extLst>
          </p:cNvPr>
          <p:cNvSpPr/>
          <p:nvPr/>
        </p:nvSpPr>
        <p:spPr>
          <a:xfrm rot="10800000" flipH="1">
            <a:off x="12149867" y="-3515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4" name="Freeform 51">
            <a:extLst>
              <a:ext uri="{FF2B5EF4-FFF2-40B4-BE49-F238E27FC236}">
                <a16:creationId xmlns:a16="http://schemas.microsoft.com/office/drawing/2014/main" id="{012E0F75-5A50-477B-A3CC-C7646864417C}"/>
              </a:ext>
            </a:extLst>
          </p:cNvPr>
          <p:cNvSpPr/>
          <p:nvPr/>
        </p:nvSpPr>
        <p:spPr>
          <a:xfrm rot="16200000" flipH="1">
            <a:off x="6074100" y="747131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35" name="Google Shape;55;p13">
            <a:extLst>
              <a:ext uri="{FF2B5EF4-FFF2-40B4-BE49-F238E27FC236}">
                <a16:creationId xmlns:a16="http://schemas.microsoft.com/office/drawing/2014/main" id="{56019ACB-94C1-4487-9C6B-4F73C5C87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64" t="37599" r="25769" b="37597"/>
          <a:stretch/>
        </p:blipFill>
        <p:spPr>
          <a:xfrm>
            <a:off x="11149245" y="67319"/>
            <a:ext cx="952763" cy="3629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E1E2B1-9DD0-3C47-8EB1-A1FE9C762F28}"/>
              </a:ext>
            </a:extLst>
          </p:cNvPr>
          <p:cNvSpPr txBox="1"/>
          <p:nvPr/>
        </p:nvSpPr>
        <p:spPr>
          <a:xfrm>
            <a:off x="2113770" y="559293"/>
            <a:ext cx="6968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Processos QA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AFB6D7-04A2-F158-699F-9852B14F8A20}"/>
              </a:ext>
            </a:extLst>
          </p:cNvPr>
          <p:cNvSpPr txBox="1"/>
          <p:nvPr/>
        </p:nvSpPr>
        <p:spPr>
          <a:xfrm>
            <a:off x="399495" y="1890944"/>
            <a:ext cx="6338656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a typeface="Calibri" panose="020F0502020204030204" pitchFamily="34" charset="0"/>
              </a:rPr>
              <a:t>Análise dos requisitos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b="1" dirty="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a typeface="Calibri" panose="020F0502020204030204" pitchFamily="34" charset="0"/>
              </a:rPr>
              <a:t>Mapeamento dos cenários de testes</a:t>
            </a:r>
          </a:p>
          <a:p>
            <a:endParaRPr lang="pt-BR" sz="1700" b="1" dirty="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a typeface="Calibri" panose="020F0502020204030204" pitchFamily="34" charset="0"/>
              </a:rPr>
              <a:t>Escrita e revisão de casos de teste</a:t>
            </a:r>
          </a:p>
          <a:p>
            <a:endParaRPr lang="pt-BR" sz="1700" b="1" dirty="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ffectLst/>
                <a:ea typeface="Calibri" panose="020F0502020204030204" pitchFamily="34" charset="0"/>
              </a:rPr>
              <a:t>Criaç</a:t>
            </a:r>
            <a:r>
              <a:rPr lang="pt-BR" sz="1700" b="1" dirty="0">
                <a:ea typeface="Calibri" panose="020F0502020204030204" pitchFamily="34" charset="0"/>
              </a:rPr>
              <a:t>ão de massa de dados para execução dos testes</a:t>
            </a:r>
          </a:p>
          <a:p>
            <a:endParaRPr lang="pt-BR" sz="1700" b="1" dirty="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ffectLst/>
                <a:ea typeface="Calibri" panose="020F0502020204030204" pitchFamily="34" charset="0"/>
              </a:rPr>
              <a:t>Exe</a:t>
            </a:r>
            <a:r>
              <a:rPr lang="pt-BR" sz="1700" b="1" dirty="0">
                <a:ea typeface="Calibri" panose="020F0502020204030204" pitchFamily="34" charset="0"/>
              </a:rPr>
              <a:t>cução dos casos de testes</a:t>
            </a:r>
          </a:p>
          <a:p>
            <a:endParaRPr lang="pt-BR" sz="1700" b="1" dirty="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ffectLst/>
                <a:ea typeface="Calibri" panose="020F0502020204030204" pitchFamily="34" charset="0"/>
              </a:rPr>
              <a:t>Documentação da evidências (</a:t>
            </a:r>
            <a:r>
              <a:rPr lang="pt-BR" sz="1700" b="1" dirty="0">
                <a:ea typeface="Calibri" panose="020F0502020204030204" pitchFamily="34" charset="0"/>
              </a:rPr>
              <a:t>Tarefas – Erros ou Validação</a:t>
            </a:r>
            <a:r>
              <a:rPr lang="pt-BR" sz="1700" b="1" dirty="0">
                <a:effectLst/>
                <a:ea typeface="Calibri" panose="020F0502020204030204" pitchFamily="34" charset="0"/>
              </a:rPr>
              <a:t>)</a:t>
            </a:r>
          </a:p>
          <a:p>
            <a:endParaRPr lang="pt-BR" sz="1700" b="1" dirty="0">
              <a:effectLst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a typeface="Calibri" panose="020F0502020204030204" pitchFamily="34" charset="0"/>
              </a:rPr>
              <a:t>Testes exploratórios e de regressão</a:t>
            </a:r>
            <a:endParaRPr lang="pt-BR" sz="1700" b="1" dirty="0"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58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51">
            <a:extLst>
              <a:ext uri="{FF2B5EF4-FFF2-40B4-BE49-F238E27FC236}">
                <a16:creationId xmlns:a16="http://schemas.microsoft.com/office/drawing/2014/main" id="{89295F28-46A2-499D-B5CB-F897C03D2329}"/>
              </a:ext>
            </a:extLst>
          </p:cNvPr>
          <p:cNvSpPr/>
          <p:nvPr/>
        </p:nvSpPr>
        <p:spPr>
          <a:xfrm rot="5400000">
            <a:off x="6034741" y="5883568"/>
            <a:ext cx="312416" cy="1631504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53BCEB6B-2C29-4E97-821B-ED2EE201F370}"/>
              </a:ext>
            </a:extLst>
          </p:cNvPr>
          <p:cNvSpPr txBox="1"/>
          <p:nvPr/>
        </p:nvSpPr>
        <p:spPr>
          <a:xfrm>
            <a:off x="5192448" y="6556889"/>
            <a:ext cx="18733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>
              <a:buClr>
                <a:srgbClr val="43C182"/>
              </a:buClr>
            </a:pPr>
            <a:r>
              <a:rPr lang="pt-BR" sz="1400" dirty="0">
                <a:solidFill>
                  <a:srgbClr val="FFFFFF"/>
                </a:solidFill>
                <a:latin typeface="+mj-lt"/>
              </a:rPr>
              <a:t>    21/02/2023 </a:t>
            </a:r>
            <a:endParaRPr lang="uk-UA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8" name="Freeform 51">
            <a:extLst>
              <a:ext uri="{FF2B5EF4-FFF2-40B4-BE49-F238E27FC236}">
                <a16:creationId xmlns:a16="http://schemas.microsoft.com/office/drawing/2014/main" id="{7085658E-28D6-46C1-A564-141D0711B258}"/>
              </a:ext>
            </a:extLst>
          </p:cNvPr>
          <p:cNvSpPr/>
          <p:nvPr/>
        </p:nvSpPr>
        <p:spPr>
          <a:xfrm rot="16200000">
            <a:off x="6073140" y="-6084077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1" name="Freeform 51">
            <a:extLst>
              <a:ext uri="{FF2B5EF4-FFF2-40B4-BE49-F238E27FC236}">
                <a16:creationId xmlns:a16="http://schemas.microsoft.com/office/drawing/2014/main" id="{11CC9393-FB8C-4C21-A59E-67592784F850}"/>
              </a:ext>
            </a:extLst>
          </p:cNvPr>
          <p:cNvSpPr/>
          <p:nvPr/>
        </p:nvSpPr>
        <p:spPr>
          <a:xfrm rot="10800000">
            <a:off x="1547" y="6879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3" name="Freeform 51">
            <a:extLst>
              <a:ext uri="{FF2B5EF4-FFF2-40B4-BE49-F238E27FC236}">
                <a16:creationId xmlns:a16="http://schemas.microsoft.com/office/drawing/2014/main" id="{3A7C05FA-A7CE-4645-AD79-00CD8D44EE50}"/>
              </a:ext>
            </a:extLst>
          </p:cNvPr>
          <p:cNvSpPr/>
          <p:nvPr/>
        </p:nvSpPr>
        <p:spPr>
          <a:xfrm rot="10800000" flipH="1">
            <a:off x="12149867" y="-3515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4" name="Freeform 51">
            <a:extLst>
              <a:ext uri="{FF2B5EF4-FFF2-40B4-BE49-F238E27FC236}">
                <a16:creationId xmlns:a16="http://schemas.microsoft.com/office/drawing/2014/main" id="{012E0F75-5A50-477B-A3CC-C7646864417C}"/>
              </a:ext>
            </a:extLst>
          </p:cNvPr>
          <p:cNvSpPr/>
          <p:nvPr/>
        </p:nvSpPr>
        <p:spPr>
          <a:xfrm rot="16200000" flipH="1">
            <a:off x="6074100" y="747131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35" name="Google Shape;55;p13">
            <a:extLst>
              <a:ext uri="{FF2B5EF4-FFF2-40B4-BE49-F238E27FC236}">
                <a16:creationId xmlns:a16="http://schemas.microsoft.com/office/drawing/2014/main" id="{56019ACB-94C1-4487-9C6B-4F73C5C87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64" t="37599" r="25769" b="37597"/>
          <a:stretch/>
        </p:blipFill>
        <p:spPr>
          <a:xfrm>
            <a:off x="11149245" y="67319"/>
            <a:ext cx="952763" cy="3629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E1E2B1-9DD0-3C47-8EB1-A1FE9C762F28}"/>
              </a:ext>
            </a:extLst>
          </p:cNvPr>
          <p:cNvSpPr txBox="1"/>
          <p:nvPr/>
        </p:nvSpPr>
        <p:spPr>
          <a:xfrm>
            <a:off x="2113770" y="559293"/>
            <a:ext cx="6968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Ferramentas para Gestão</a:t>
            </a:r>
            <a:endParaRPr lang="pt-BR" sz="40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AFB6D7-04A2-F158-699F-9852B14F8A20}"/>
              </a:ext>
            </a:extLst>
          </p:cNvPr>
          <p:cNvSpPr txBox="1"/>
          <p:nvPr/>
        </p:nvSpPr>
        <p:spPr>
          <a:xfrm>
            <a:off x="399495" y="1890944"/>
            <a:ext cx="50323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" panose="020B0604020202020204" pitchFamily="34" charset="0"/>
                <a:ea typeface="Calibri" panose="020F0502020204030204" pitchFamily="34" charset="0"/>
              </a:rPr>
              <a:t>Board, Fluxo, Controle das atividades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>
                <a:latin typeface="Arial" panose="020B0604020202020204" pitchFamily="34" charset="0"/>
                <a:ea typeface="Calibri" panose="020F0502020204030204" pitchFamily="34" charset="0"/>
              </a:rPr>
              <a:t>Gitlab</a:t>
            </a:r>
            <a:endParaRPr lang="pt-BR" sz="17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>
                <a:latin typeface="Arial" panose="020B0604020202020204" pitchFamily="34" charset="0"/>
                <a:ea typeface="Calibri" panose="020F0502020204030204" pitchFamily="34" charset="0"/>
              </a:rPr>
              <a:t>Jira</a:t>
            </a:r>
            <a:endParaRPr lang="pt-BR" sz="17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>
                <a:latin typeface="Arial" panose="020B0604020202020204" pitchFamily="34" charset="0"/>
                <a:ea typeface="Calibri" panose="020F0502020204030204" pitchFamily="34" charset="0"/>
              </a:rPr>
              <a:t>Kanban</a:t>
            </a:r>
            <a:endParaRPr lang="pt-BR" sz="1700" dirty="0"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2050" name="Picture 2" descr="The DevSecOps Platform | GitLab">
            <a:extLst>
              <a:ext uri="{FF2B5EF4-FFF2-40B4-BE49-F238E27FC236}">
                <a16:creationId xmlns:a16="http://schemas.microsoft.com/office/drawing/2014/main" id="{5B2CF104-0DC6-A72E-BB58-4355E757C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434" y="1890944"/>
            <a:ext cx="1753750" cy="38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tlassian Jira e Plugins Jira - TCESC Jira">
            <a:extLst>
              <a:ext uri="{FF2B5EF4-FFF2-40B4-BE49-F238E27FC236}">
                <a16:creationId xmlns:a16="http://schemas.microsoft.com/office/drawing/2014/main" id="{8AE4A34B-25B5-CF6E-AB1E-9AF2AC544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701" y="2567435"/>
            <a:ext cx="1262722" cy="49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anban: como esse método ajuda na organização e fluidez de tarefas">
            <a:extLst>
              <a:ext uri="{FF2B5EF4-FFF2-40B4-BE49-F238E27FC236}">
                <a16:creationId xmlns:a16="http://schemas.microsoft.com/office/drawing/2014/main" id="{4EC4B4C6-6C1C-D8E7-6C4D-74F5CD9CE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434" y="3283977"/>
            <a:ext cx="1803346" cy="120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183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51">
            <a:extLst>
              <a:ext uri="{FF2B5EF4-FFF2-40B4-BE49-F238E27FC236}">
                <a16:creationId xmlns:a16="http://schemas.microsoft.com/office/drawing/2014/main" id="{89295F28-46A2-499D-B5CB-F897C03D2329}"/>
              </a:ext>
            </a:extLst>
          </p:cNvPr>
          <p:cNvSpPr/>
          <p:nvPr/>
        </p:nvSpPr>
        <p:spPr>
          <a:xfrm rot="5400000">
            <a:off x="6034741" y="5883568"/>
            <a:ext cx="312416" cy="1631504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53BCEB6B-2C29-4E97-821B-ED2EE201F370}"/>
              </a:ext>
            </a:extLst>
          </p:cNvPr>
          <p:cNvSpPr txBox="1"/>
          <p:nvPr/>
        </p:nvSpPr>
        <p:spPr>
          <a:xfrm>
            <a:off x="5192448" y="6556889"/>
            <a:ext cx="18733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>
              <a:buClr>
                <a:srgbClr val="43C182"/>
              </a:buClr>
            </a:pPr>
            <a:r>
              <a:rPr lang="pt-BR" sz="1400" dirty="0">
                <a:solidFill>
                  <a:srgbClr val="FFFFFF"/>
                </a:solidFill>
                <a:latin typeface="+mj-lt"/>
              </a:rPr>
              <a:t>    21/02/2023 </a:t>
            </a:r>
            <a:endParaRPr lang="uk-UA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8" name="Freeform 51">
            <a:extLst>
              <a:ext uri="{FF2B5EF4-FFF2-40B4-BE49-F238E27FC236}">
                <a16:creationId xmlns:a16="http://schemas.microsoft.com/office/drawing/2014/main" id="{7085658E-28D6-46C1-A564-141D0711B258}"/>
              </a:ext>
            </a:extLst>
          </p:cNvPr>
          <p:cNvSpPr/>
          <p:nvPr/>
        </p:nvSpPr>
        <p:spPr>
          <a:xfrm rot="16200000">
            <a:off x="6073140" y="-6084077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1" name="Freeform 51">
            <a:extLst>
              <a:ext uri="{FF2B5EF4-FFF2-40B4-BE49-F238E27FC236}">
                <a16:creationId xmlns:a16="http://schemas.microsoft.com/office/drawing/2014/main" id="{11CC9393-FB8C-4C21-A59E-67592784F850}"/>
              </a:ext>
            </a:extLst>
          </p:cNvPr>
          <p:cNvSpPr/>
          <p:nvPr/>
        </p:nvSpPr>
        <p:spPr>
          <a:xfrm rot="10800000">
            <a:off x="1547" y="6879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3" name="Freeform 51">
            <a:extLst>
              <a:ext uri="{FF2B5EF4-FFF2-40B4-BE49-F238E27FC236}">
                <a16:creationId xmlns:a16="http://schemas.microsoft.com/office/drawing/2014/main" id="{3A7C05FA-A7CE-4645-AD79-00CD8D44EE50}"/>
              </a:ext>
            </a:extLst>
          </p:cNvPr>
          <p:cNvSpPr/>
          <p:nvPr/>
        </p:nvSpPr>
        <p:spPr>
          <a:xfrm rot="10800000" flipH="1">
            <a:off x="12149867" y="-3515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4" name="Freeform 51">
            <a:extLst>
              <a:ext uri="{FF2B5EF4-FFF2-40B4-BE49-F238E27FC236}">
                <a16:creationId xmlns:a16="http://schemas.microsoft.com/office/drawing/2014/main" id="{012E0F75-5A50-477B-A3CC-C7646864417C}"/>
              </a:ext>
            </a:extLst>
          </p:cNvPr>
          <p:cNvSpPr/>
          <p:nvPr/>
        </p:nvSpPr>
        <p:spPr>
          <a:xfrm rot="16200000" flipH="1">
            <a:off x="6074100" y="747131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35" name="Google Shape;55;p13">
            <a:extLst>
              <a:ext uri="{FF2B5EF4-FFF2-40B4-BE49-F238E27FC236}">
                <a16:creationId xmlns:a16="http://schemas.microsoft.com/office/drawing/2014/main" id="{56019ACB-94C1-4487-9C6B-4F73C5C87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64" t="37599" r="25769" b="37597"/>
          <a:stretch/>
        </p:blipFill>
        <p:spPr>
          <a:xfrm>
            <a:off x="11149245" y="67319"/>
            <a:ext cx="952763" cy="3629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E1E2B1-9DD0-3C47-8EB1-A1FE9C762F28}"/>
              </a:ext>
            </a:extLst>
          </p:cNvPr>
          <p:cNvSpPr txBox="1"/>
          <p:nvPr/>
        </p:nvSpPr>
        <p:spPr>
          <a:xfrm>
            <a:off x="2113770" y="559293"/>
            <a:ext cx="7864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Ferramenta para Gestão de Teste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AFB6D7-04A2-F158-699F-9852B14F8A20}"/>
              </a:ext>
            </a:extLst>
          </p:cNvPr>
          <p:cNvSpPr txBox="1"/>
          <p:nvPr/>
        </p:nvSpPr>
        <p:spPr>
          <a:xfrm>
            <a:off x="399495" y="1890944"/>
            <a:ext cx="503230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ffectLst/>
                <a:ea typeface="Calibri" panose="020F0502020204030204" pitchFamily="34" charset="0"/>
              </a:rPr>
              <a:t>Q</a:t>
            </a:r>
            <a:r>
              <a:rPr lang="pt-BR" sz="1700" b="1" dirty="0">
                <a:ea typeface="Calibri" panose="020F0502020204030204" pitchFamily="34" charset="0"/>
              </a:rPr>
              <a:t>ASE (Escrita e revisão dos casos de testes)</a:t>
            </a:r>
            <a:endParaRPr lang="pt-BR" sz="1700" b="1" dirty="0">
              <a:effectLst/>
              <a:ea typeface="Calibri" panose="020F0502020204030204" pitchFamily="34" charset="0"/>
            </a:endParaRPr>
          </a:p>
        </p:txBody>
      </p:sp>
      <p:pic>
        <p:nvPicPr>
          <p:cNvPr id="3074" name="Picture 2" descr="Qase Blog">
            <a:extLst>
              <a:ext uri="{FF2B5EF4-FFF2-40B4-BE49-F238E27FC236}">
                <a16:creationId xmlns:a16="http://schemas.microsoft.com/office/drawing/2014/main" id="{0056BBBA-BAEB-2B76-C58F-C6CD2F46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092" y="1817228"/>
            <a:ext cx="2206301" cy="91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457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51">
            <a:extLst>
              <a:ext uri="{FF2B5EF4-FFF2-40B4-BE49-F238E27FC236}">
                <a16:creationId xmlns:a16="http://schemas.microsoft.com/office/drawing/2014/main" id="{89295F28-46A2-499D-B5CB-F897C03D2329}"/>
              </a:ext>
            </a:extLst>
          </p:cNvPr>
          <p:cNvSpPr/>
          <p:nvPr/>
        </p:nvSpPr>
        <p:spPr>
          <a:xfrm rot="5400000">
            <a:off x="6034741" y="5883568"/>
            <a:ext cx="312416" cy="1631504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53BCEB6B-2C29-4E97-821B-ED2EE201F370}"/>
              </a:ext>
            </a:extLst>
          </p:cNvPr>
          <p:cNvSpPr txBox="1"/>
          <p:nvPr/>
        </p:nvSpPr>
        <p:spPr>
          <a:xfrm>
            <a:off x="5192448" y="6556889"/>
            <a:ext cx="18733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>
              <a:buClr>
                <a:srgbClr val="43C182"/>
              </a:buClr>
            </a:pPr>
            <a:r>
              <a:rPr lang="pt-BR" sz="1400" dirty="0">
                <a:solidFill>
                  <a:srgbClr val="FFFFFF"/>
                </a:solidFill>
                <a:latin typeface="+mj-lt"/>
              </a:rPr>
              <a:t>    21/02/2023 </a:t>
            </a:r>
            <a:endParaRPr lang="uk-UA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8" name="Freeform 51">
            <a:extLst>
              <a:ext uri="{FF2B5EF4-FFF2-40B4-BE49-F238E27FC236}">
                <a16:creationId xmlns:a16="http://schemas.microsoft.com/office/drawing/2014/main" id="{7085658E-28D6-46C1-A564-141D0711B258}"/>
              </a:ext>
            </a:extLst>
          </p:cNvPr>
          <p:cNvSpPr/>
          <p:nvPr/>
        </p:nvSpPr>
        <p:spPr>
          <a:xfrm rot="16200000">
            <a:off x="6073140" y="-6084077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1" name="Freeform 51">
            <a:extLst>
              <a:ext uri="{FF2B5EF4-FFF2-40B4-BE49-F238E27FC236}">
                <a16:creationId xmlns:a16="http://schemas.microsoft.com/office/drawing/2014/main" id="{11CC9393-FB8C-4C21-A59E-67592784F850}"/>
              </a:ext>
            </a:extLst>
          </p:cNvPr>
          <p:cNvSpPr/>
          <p:nvPr/>
        </p:nvSpPr>
        <p:spPr>
          <a:xfrm rot="10800000">
            <a:off x="1547" y="6879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3" name="Freeform 51">
            <a:extLst>
              <a:ext uri="{FF2B5EF4-FFF2-40B4-BE49-F238E27FC236}">
                <a16:creationId xmlns:a16="http://schemas.microsoft.com/office/drawing/2014/main" id="{3A7C05FA-A7CE-4645-AD79-00CD8D44EE50}"/>
              </a:ext>
            </a:extLst>
          </p:cNvPr>
          <p:cNvSpPr/>
          <p:nvPr/>
        </p:nvSpPr>
        <p:spPr>
          <a:xfrm rot="10800000" flipH="1">
            <a:off x="12149867" y="-3515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4" name="Freeform 51">
            <a:extLst>
              <a:ext uri="{FF2B5EF4-FFF2-40B4-BE49-F238E27FC236}">
                <a16:creationId xmlns:a16="http://schemas.microsoft.com/office/drawing/2014/main" id="{012E0F75-5A50-477B-A3CC-C7646864417C}"/>
              </a:ext>
            </a:extLst>
          </p:cNvPr>
          <p:cNvSpPr/>
          <p:nvPr/>
        </p:nvSpPr>
        <p:spPr>
          <a:xfrm rot="16200000" flipH="1">
            <a:off x="6074100" y="747131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35" name="Google Shape;55;p13">
            <a:extLst>
              <a:ext uri="{FF2B5EF4-FFF2-40B4-BE49-F238E27FC236}">
                <a16:creationId xmlns:a16="http://schemas.microsoft.com/office/drawing/2014/main" id="{56019ACB-94C1-4487-9C6B-4F73C5C87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64" t="37599" r="25769" b="37597"/>
          <a:stretch/>
        </p:blipFill>
        <p:spPr>
          <a:xfrm>
            <a:off x="11149245" y="67319"/>
            <a:ext cx="952763" cy="3629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E1E2B1-9DD0-3C47-8EB1-A1FE9C762F28}"/>
              </a:ext>
            </a:extLst>
          </p:cNvPr>
          <p:cNvSpPr txBox="1"/>
          <p:nvPr/>
        </p:nvSpPr>
        <p:spPr>
          <a:xfrm>
            <a:off x="2113770" y="559293"/>
            <a:ext cx="7864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Estrutura de Casos de testes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AFB6D7-04A2-F158-699F-9852B14F8A20}"/>
              </a:ext>
            </a:extLst>
          </p:cNvPr>
          <p:cNvSpPr txBox="1"/>
          <p:nvPr/>
        </p:nvSpPr>
        <p:spPr>
          <a:xfrm>
            <a:off x="342891" y="1530561"/>
            <a:ext cx="3924770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a typeface="Calibri" panose="020F0502020204030204" pitchFamily="34" charset="0"/>
              </a:rPr>
              <a:t>Projeto</a:t>
            </a:r>
          </a:p>
          <a:p>
            <a:endParaRPr lang="pt-BR" sz="1700" b="1" dirty="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 err="1">
                <a:ea typeface="Calibri" panose="020F0502020204030204" pitchFamily="34" charset="0"/>
              </a:rPr>
              <a:t>Suites</a:t>
            </a:r>
            <a:endParaRPr lang="pt-BR" sz="1700" b="1" dirty="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b="1" dirty="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a typeface="Calibri" panose="020F0502020204030204" pitchFamily="34" charset="0"/>
              </a:rPr>
              <a:t>Casos de teste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b="1" dirty="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 err="1">
                <a:ea typeface="Calibri" panose="020F0502020204030204" pitchFamily="34" charset="0"/>
              </a:rPr>
              <a:t>Pré</a:t>
            </a:r>
            <a:r>
              <a:rPr lang="pt-BR" sz="1700" b="1" dirty="0">
                <a:ea typeface="Calibri" panose="020F0502020204030204" pitchFamily="34" charset="0"/>
              </a:rPr>
              <a:t> - condição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b="1" dirty="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a typeface="Calibri" panose="020F0502020204030204" pitchFamily="34" charset="0"/>
              </a:rPr>
              <a:t>Pós - condição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b="1" dirty="0">
              <a:effectLst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a typeface="Calibri" panose="020F0502020204030204" pitchFamily="34" charset="0"/>
              </a:rPr>
              <a:t>Passos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b="1" dirty="0">
              <a:effectLst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a typeface="Calibri" panose="020F0502020204030204" pitchFamily="34" charset="0"/>
              </a:rPr>
              <a:t>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b="1" dirty="0">
              <a:effectLst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a typeface="Calibri" panose="020F0502020204030204" pitchFamily="34" charset="0"/>
              </a:rPr>
              <a:t>Resultado esperado.</a:t>
            </a:r>
            <a:endParaRPr lang="pt-BR" sz="1700" b="1" dirty="0">
              <a:effectLst/>
              <a:ea typeface="Calibri" panose="020F050202020403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0BA0DD-EDBD-4737-8D8A-EB90FF011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497" y="1521423"/>
            <a:ext cx="6828357" cy="320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358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51">
            <a:extLst>
              <a:ext uri="{FF2B5EF4-FFF2-40B4-BE49-F238E27FC236}">
                <a16:creationId xmlns:a16="http://schemas.microsoft.com/office/drawing/2014/main" id="{89295F28-46A2-499D-B5CB-F897C03D2329}"/>
              </a:ext>
            </a:extLst>
          </p:cNvPr>
          <p:cNvSpPr/>
          <p:nvPr/>
        </p:nvSpPr>
        <p:spPr>
          <a:xfrm rot="5400000">
            <a:off x="6034741" y="5883568"/>
            <a:ext cx="312416" cy="1631504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53BCEB6B-2C29-4E97-821B-ED2EE201F370}"/>
              </a:ext>
            </a:extLst>
          </p:cNvPr>
          <p:cNvSpPr txBox="1"/>
          <p:nvPr/>
        </p:nvSpPr>
        <p:spPr>
          <a:xfrm>
            <a:off x="5192448" y="6556889"/>
            <a:ext cx="18733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>
              <a:buClr>
                <a:srgbClr val="43C182"/>
              </a:buClr>
            </a:pPr>
            <a:r>
              <a:rPr lang="pt-BR" sz="1400" dirty="0">
                <a:solidFill>
                  <a:srgbClr val="FFFFFF"/>
                </a:solidFill>
                <a:latin typeface="+mj-lt"/>
              </a:rPr>
              <a:t>    21/02/2023 </a:t>
            </a:r>
            <a:endParaRPr lang="uk-UA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8" name="Freeform 51">
            <a:extLst>
              <a:ext uri="{FF2B5EF4-FFF2-40B4-BE49-F238E27FC236}">
                <a16:creationId xmlns:a16="http://schemas.microsoft.com/office/drawing/2014/main" id="{7085658E-28D6-46C1-A564-141D0711B258}"/>
              </a:ext>
            </a:extLst>
          </p:cNvPr>
          <p:cNvSpPr/>
          <p:nvPr/>
        </p:nvSpPr>
        <p:spPr>
          <a:xfrm rot="16200000">
            <a:off x="6073140" y="-6084077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1" name="Freeform 51">
            <a:extLst>
              <a:ext uri="{FF2B5EF4-FFF2-40B4-BE49-F238E27FC236}">
                <a16:creationId xmlns:a16="http://schemas.microsoft.com/office/drawing/2014/main" id="{11CC9393-FB8C-4C21-A59E-67592784F850}"/>
              </a:ext>
            </a:extLst>
          </p:cNvPr>
          <p:cNvSpPr/>
          <p:nvPr/>
        </p:nvSpPr>
        <p:spPr>
          <a:xfrm rot="10800000">
            <a:off x="1547" y="6879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3" name="Freeform 51">
            <a:extLst>
              <a:ext uri="{FF2B5EF4-FFF2-40B4-BE49-F238E27FC236}">
                <a16:creationId xmlns:a16="http://schemas.microsoft.com/office/drawing/2014/main" id="{3A7C05FA-A7CE-4645-AD79-00CD8D44EE50}"/>
              </a:ext>
            </a:extLst>
          </p:cNvPr>
          <p:cNvSpPr/>
          <p:nvPr/>
        </p:nvSpPr>
        <p:spPr>
          <a:xfrm rot="10800000" flipH="1">
            <a:off x="12149867" y="-3515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4" name="Freeform 51">
            <a:extLst>
              <a:ext uri="{FF2B5EF4-FFF2-40B4-BE49-F238E27FC236}">
                <a16:creationId xmlns:a16="http://schemas.microsoft.com/office/drawing/2014/main" id="{012E0F75-5A50-477B-A3CC-C7646864417C}"/>
              </a:ext>
            </a:extLst>
          </p:cNvPr>
          <p:cNvSpPr/>
          <p:nvPr/>
        </p:nvSpPr>
        <p:spPr>
          <a:xfrm rot="16200000" flipH="1">
            <a:off x="6074100" y="747131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35" name="Google Shape;55;p13">
            <a:extLst>
              <a:ext uri="{FF2B5EF4-FFF2-40B4-BE49-F238E27FC236}">
                <a16:creationId xmlns:a16="http://schemas.microsoft.com/office/drawing/2014/main" id="{56019ACB-94C1-4487-9C6B-4F73C5C87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64" t="37599" r="25769" b="37597"/>
          <a:stretch/>
        </p:blipFill>
        <p:spPr>
          <a:xfrm>
            <a:off x="11149245" y="67319"/>
            <a:ext cx="952763" cy="3629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E1E2B1-9DD0-3C47-8EB1-A1FE9C762F28}"/>
              </a:ext>
            </a:extLst>
          </p:cNvPr>
          <p:cNvSpPr txBox="1"/>
          <p:nvPr/>
        </p:nvSpPr>
        <p:spPr>
          <a:xfrm>
            <a:off x="2113770" y="559293"/>
            <a:ext cx="7864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Exercício Cenário de Teste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AFB6D7-04A2-F158-699F-9852B14F8A20}"/>
              </a:ext>
            </a:extLst>
          </p:cNvPr>
          <p:cNvSpPr txBox="1"/>
          <p:nvPr/>
        </p:nvSpPr>
        <p:spPr>
          <a:xfrm>
            <a:off x="342891" y="1530561"/>
            <a:ext cx="5032306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a typeface="Calibri" panose="020F0502020204030204" pitchFamily="34" charset="0"/>
              </a:rPr>
              <a:t>Acessar com e-mail e senha válidos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b="1" dirty="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a typeface="Calibri" panose="020F0502020204030204" pitchFamily="34" charset="0"/>
              </a:rPr>
              <a:t>Acessar com e</a:t>
            </a:r>
            <a:r>
              <a:rPr lang="pt-BR" sz="1700" b="1" dirty="0">
                <a:effectLst/>
                <a:ea typeface="Calibri" panose="020F0502020204030204" pitchFamily="34" charset="0"/>
              </a:rPr>
              <a:t>-mail inválido</a:t>
            </a:r>
          </a:p>
          <a:p>
            <a:endParaRPr lang="pt-BR" sz="1700" b="1" dirty="0">
              <a:effectLst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a typeface="Calibri" panose="020F0502020204030204" pitchFamily="34" charset="0"/>
              </a:rPr>
              <a:t>Acessar com senha inválida</a:t>
            </a:r>
          </a:p>
          <a:p>
            <a:endParaRPr lang="pt-BR" sz="1700" b="1" dirty="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a typeface="Calibri" panose="020F0502020204030204" pitchFamily="34" charset="0"/>
              </a:rPr>
              <a:t>Acessar com s</a:t>
            </a:r>
            <a:r>
              <a:rPr lang="pt-BR" sz="1700" b="1" dirty="0">
                <a:effectLst/>
                <a:ea typeface="Calibri" panose="020F0502020204030204" pitchFamily="34" charset="0"/>
              </a:rPr>
              <a:t>em informações nos campos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b="1" dirty="0">
              <a:effectLst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a typeface="Calibri" panose="020F0502020204030204" pitchFamily="34" charset="0"/>
              </a:rPr>
              <a:t>Esqueci minha senha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b="1" dirty="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ffectLst/>
                <a:ea typeface="Calibri" panose="020F0502020204030204" pitchFamily="34" charset="0"/>
              </a:rPr>
              <a:t>Criar conta, sem possuir conta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b="1" dirty="0">
              <a:effectLst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a typeface="Calibri" panose="020F0502020204030204" pitchFamily="34" charset="0"/>
              </a:rPr>
              <a:t>Criar conta, já possuindo conta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b="1" dirty="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ffectLst/>
                <a:ea typeface="Calibri" panose="020F0502020204030204" pitchFamily="34" charset="0"/>
              </a:rPr>
              <a:t>Validar regras de criação de senha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b="1" dirty="0"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ffectLst/>
                <a:ea typeface="Calibri" panose="020F0502020204030204" pitchFamily="34" charset="0"/>
              </a:rPr>
              <a:t>Cadastrar e-mail inválido</a:t>
            </a:r>
          </a:p>
        </p:txBody>
      </p:sp>
      <p:pic>
        <p:nvPicPr>
          <p:cNvPr id="4100" name="Picture 4" descr="Tela de Login HTML + CSS + Javascript - Parte 2 - Programando Soluções">
            <a:extLst>
              <a:ext uri="{FF2B5EF4-FFF2-40B4-BE49-F238E27FC236}">
                <a16:creationId xmlns:a16="http://schemas.microsoft.com/office/drawing/2014/main" id="{609C11F8-1620-43D4-7BCD-68D039164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441" y="1318582"/>
            <a:ext cx="5725603" cy="348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538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51">
            <a:extLst>
              <a:ext uri="{FF2B5EF4-FFF2-40B4-BE49-F238E27FC236}">
                <a16:creationId xmlns:a16="http://schemas.microsoft.com/office/drawing/2014/main" id="{89295F28-46A2-499D-B5CB-F897C03D2329}"/>
              </a:ext>
            </a:extLst>
          </p:cNvPr>
          <p:cNvSpPr/>
          <p:nvPr/>
        </p:nvSpPr>
        <p:spPr>
          <a:xfrm rot="5400000">
            <a:off x="6034741" y="5883568"/>
            <a:ext cx="312416" cy="1631504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53BCEB6B-2C29-4E97-821B-ED2EE201F370}"/>
              </a:ext>
            </a:extLst>
          </p:cNvPr>
          <p:cNvSpPr txBox="1"/>
          <p:nvPr/>
        </p:nvSpPr>
        <p:spPr>
          <a:xfrm>
            <a:off x="5192448" y="6556889"/>
            <a:ext cx="18733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>
              <a:buClr>
                <a:srgbClr val="43C182"/>
              </a:buClr>
            </a:pPr>
            <a:r>
              <a:rPr lang="pt-BR" sz="1400" dirty="0">
                <a:solidFill>
                  <a:srgbClr val="FFFFFF"/>
                </a:solidFill>
                <a:latin typeface="+mj-lt"/>
              </a:rPr>
              <a:t>    21/02/2023 </a:t>
            </a:r>
            <a:endParaRPr lang="uk-UA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8" name="Freeform 51">
            <a:extLst>
              <a:ext uri="{FF2B5EF4-FFF2-40B4-BE49-F238E27FC236}">
                <a16:creationId xmlns:a16="http://schemas.microsoft.com/office/drawing/2014/main" id="{7085658E-28D6-46C1-A564-141D0711B258}"/>
              </a:ext>
            </a:extLst>
          </p:cNvPr>
          <p:cNvSpPr/>
          <p:nvPr/>
        </p:nvSpPr>
        <p:spPr>
          <a:xfrm rot="16200000">
            <a:off x="6073140" y="-6084077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1" name="Freeform 51">
            <a:extLst>
              <a:ext uri="{FF2B5EF4-FFF2-40B4-BE49-F238E27FC236}">
                <a16:creationId xmlns:a16="http://schemas.microsoft.com/office/drawing/2014/main" id="{11CC9393-FB8C-4C21-A59E-67592784F850}"/>
              </a:ext>
            </a:extLst>
          </p:cNvPr>
          <p:cNvSpPr/>
          <p:nvPr/>
        </p:nvSpPr>
        <p:spPr>
          <a:xfrm rot="10800000">
            <a:off x="1547" y="6879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3" name="Freeform 51">
            <a:extLst>
              <a:ext uri="{FF2B5EF4-FFF2-40B4-BE49-F238E27FC236}">
                <a16:creationId xmlns:a16="http://schemas.microsoft.com/office/drawing/2014/main" id="{3A7C05FA-A7CE-4645-AD79-00CD8D44EE50}"/>
              </a:ext>
            </a:extLst>
          </p:cNvPr>
          <p:cNvSpPr/>
          <p:nvPr/>
        </p:nvSpPr>
        <p:spPr>
          <a:xfrm rot="10800000" flipH="1">
            <a:off x="12149867" y="-3515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4" name="Freeform 51">
            <a:extLst>
              <a:ext uri="{FF2B5EF4-FFF2-40B4-BE49-F238E27FC236}">
                <a16:creationId xmlns:a16="http://schemas.microsoft.com/office/drawing/2014/main" id="{012E0F75-5A50-477B-A3CC-C7646864417C}"/>
              </a:ext>
            </a:extLst>
          </p:cNvPr>
          <p:cNvSpPr/>
          <p:nvPr/>
        </p:nvSpPr>
        <p:spPr>
          <a:xfrm rot="16200000" flipH="1">
            <a:off x="6074100" y="747131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35" name="Google Shape;55;p13">
            <a:extLst>
              <a:ext uri="{FF2B5EF4-FFF2-40B4-BE49-F238E27FC236}">
                <a16:creationId xmlns:a16="http://schemas.microsoft.com/office/drawing/2014/main" id="{56019ACB-94C1-4487-9C6B-4F73C5C87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64" t="37599" r="25769" b="37597"/>
          <a:stretch/>
        </p:blipFill>
        <p:spPr>
          <a:xfrm>
            <a:off x="11149245" y="67319"/>
            <a:ext cx="952763" cy="3629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E1E2B1-9DD0-3C47-8EB1-A1FE9C762F28}"/>
              </a:ext>
            </a:extLst>
          </p:cNvPr>
          <p:cNvSpPr txBox="1"/>
          <p:nvPr/>
        </p:nvSpPr>
        <p:spPr>
          <a:xfrm>
            <a:off x="2113770" y="559293"/>
            <a:ext cx="7864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Dicas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AFB6D7-04A2-F158-699F-9852B14F8A20}"/>
              </a:ext>
            </a:extLst>
          </p:cNvPr>
          <p:cNvSpPr txBox="1"/>
          <p:nvPr/>
        </p:nvSpPr>
        <p:spPr>
          <a:xfrm>
            <a:off x="304337" y="1530561"/>
            <a:ext cx="1163874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/>
              <a:t>Curso Gratuito de Introdução aos Testes de API </a:t>
            </a:r>
            <a:r>
              <a:rPr lang="pt-BR" sz="1400" b="1" dirty="0" err="1"/>
              <a:t>Rest</a:t>
            </a:r>
            <a:r>
              <a:rPr lang="pt-BR" sz="1400" b="1" dirty="0"/>
              <a:t> (Aula 1): </a:t>
            </a:r>
            <a:r>
              <a:rPr lang="pt-BR" sz="1400" dirty="0">
                <a:hlinkClick r:id="rId4"/>
              </a:rPr>
              <a:t>https://www.youtube.com/watch?v=VqVQ7vHY32o</a:t>
            </a:r>
            <a:endParaRPr lang="pt-BR" sz="1400" dirty="0"/>
          </a:p>
          <a:p>
            <a:endParaRPr lang="pt-BR" sz="1400" b="1" dirty="0"/>
          </a:p>
          <a:p>
            <a:r>
              <a:rPr lang="pt-BR" sz="1400" b="1" dirty="0"/>
              <a:t>#01 | SQL Sem Mistério: Introdução | Curso Básico de Banco de Dados | Aprenda de um jeito FÁCIL: </a:t>
            </a:r>
            <a:r>
              <a:rPr lang="pt-BR" sz="1400" dirty="0">
                <a:hlinkClick r:id="rId5"/>
              </a:rPr>
              <a:t>https://www.youtube.com/watch?v=90wh_Gms8gs</a:t>
            </a:r>
            <a:endParaRPr lang="pt-BR" sz="1400" dirty="0"/>
          </a:p>
          <a:p>
            <a:endParaRPr lang="pt-BR" sz="1400" dirty="0"/>
          </a:p>
          <a:p>
            <a:r>
              <a:rPr lang="pt-BR" sz="1400" b="1" dirty="0"/>
              <a:t>Apresentação - Curso Gratuito de </a:t>
            </a:r>
            <a:r>
              <a:rPr lang="pt-BR" sz="1400" b="1" dirty="0" err="1"/>
              <a:t>Selenium</a:t>
            </a:r>
            <a:r>
              <a:rPr lang="pt-BR" sz="1400" b="1" dirty="0"/>
              <a:t> #01 | Inove Teste: </a:t>
            </a:r>
            <a:r>
              <a:rPr lang="pt-BR" sz="1400" dirty="0">
                <a:hlinkClick r:id="rId6"/>
              </a:rPr>
              <a:t>https://www.youtube.com/watch?v=YoV7Oa3vCIE&amp;list=PLedtsFT8ymsgVCqgLvPiSrfYeGdujcqvv</a:t>
            </a:r>
            <a:endParaRPr lang="pt-BR" sz="1400" dirty="0"/>
          </a:p>
          <a:p>
            <a:endParaRPr lang="pt-BR" sz="1400" dirty="0"/>
          </a:p>
          <a:p>
            <a:r>
              <a:rPr lang="pt-BR" sz="1400" b="1" dirty="0"/>
              <a:t>TESTE DE SOFTWARE: O que é teste de software?: </a:t>
            </a:r>
            <a:r>
              <a:rPr lang="pt-BR" sz="1400" dirty="0">
                <a:hlinkClick r:id="rId7"/>
              </a:rPr>
              <a:t>https://www.youtube.com/watch?v=exof9oWgIIk&amp;list=PLf8x7B3nFTl3EouPsBoqgbatKti9liVyj</a:t>
            </a:r>
            <a:endParaRPr lang="pt-BR" sz="1400" dirty="0"/>
          </a:p>
          <a:p>
            <a:endParaRPr lang="pt-BR" sz="1400" b="1" dirty="0"/>
          </a:p>
          <a:p>
            <a:r>
              <a:rPr lang="pt-BR" sz="1400" b="1" dirty="0"/>
              <a:t>Curso do 0 ao QA Modulo </a:t>
            </a:r>
            <a:r>
              <a:rPr lang="pt-BR" sz="1400" b="1" dirty="0" err="1"/>
              <a:t>Basico</a:t>
            </a:r>
            <a:r>
              <a:rPr lang="pt-BR" sz="1400" b="1" dirty="0"/>
              <a:t>: </a:t>
            </a:r>
            <a:r>
              <a:rPr lang="pt-BR" sz="1400" dirty="0">
                <a:hlinkClick r:id="rId8"/>
              </a:rPr>
              <a:t>https://www.youtube.com/watch?v=tX3SKUaGL14&amp;list=PL0nYAInGtru2yb7rJvqPkrVAkjjJnj_mW</a:t>
            </a:r>
            <a:endParaRPr lang="pt-BR" sz="1400" dirty="0"/>
          </a:p>
          <a:p>
            <a:endParaRPr lang="pt-BR" sz="1400" b="1" dirty="0"/>
          </a:p>
          <a:p>
            <a:r>
              <a:rPr lang="pt-BR" sz="1400" b="1" dirty="0"/>
              <a:t>Cursos da </a:t>
            </a:r>
            <a:r>
              <a:rPr lang="pt-BR" sz="1400" b="1" dirty="0" err="1"/>
              <a:t>Udemy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03571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51">
            <a:extLst>
              <a:ext uri="{FF2B5EF4-FFF2-40B4-BE49-F238E27FC236}">
                <a16:creationId xmlns:a16="http://schemas.microsoft.com/office/drawing/2014/main" id="{89295F28-46A2-499D-B5CB-F897C03D2329}"/>
              </a:ext>
            </a:extLst>
          </p:cNvPr>
          <p:cNvSpPr/>
          <p:nvPr/>
        </p:nvSpPr>
        <p:spPr>
          <a:xfrm rot="5400000">
            <a:off x="6034741" y="5883568"/>
            <a:ext cx="312416" cy="1631504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53BCEB6B-2C29-4E97-821B-ED2EE201F370}"/>
              </a:ext>
            </a:extLst>
          </p:cNvPr>
          <p:cNvSpPr txBox="1"/>
          <p:nvPr/>
        </p:nvSpPr>
        <p:spPr>
          <a:xfrm>
            <a:off x="5192448" y="6556889"/>
            <a:ext cx="18733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>
              <a:buClr>
                <a:srgbClr val="43C182"/>
              </a:buClr>
            </a:pPr>
            <a:r>
              <a:rPr lang="pt-BR" sz="1400" dirty="0">
                <a:solidFill>
                  <a:srgbClr val="FFFFFF"/>
                </a:solidFill>
                <a:latin typeface="+mj-lt"/>
              </a:rPr>
              <a:t>    21/02/2023 </a:t>
            </a:r>
            <a:endParaRPr lang="uk-UA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8" name="Freeform 51">
            <a:extLst>
              <a:ext uri="{FF2B5EF4-FFF2-40B4-BE49-F238E27FC236}">
                <a16:creationId xmlns:a16="http://schemas.microsoft.com/office/drawing/2014/main" id="{7085658E-28D6-46C1-A564-141D0711B258}"/>
              </a:ext>
            </a:extLst>
          </p:cNvPr>
          <p:cNvSpPr/>
          <p:nvPr/>
        </p:nvSpPr>
        <p:spPr>
          <a:xfrm rot="16200000">
            <a:off x="6073140" y="-6084077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1" name="Freeform 51">
            <a:extLst>
              <a:ext uri="{FF2B5EF4-FFF2-40B4-BE49-F238E27FC236}">
                <a16:creationId xmlns:a16="http://schemas.microsoft.com/office/drawing/2014/main" id="{11CC9393-FB8C-4C21-A59E-67592784F850}"/>
              </a:ext>
            </a:extLst>
          </p:cNvPr>
          <p:cNvSpPr/>
          <p:nvPr/>
        </p:nvSpPr>
        <p:spPr>
          <a:xfrm rot="10800000">
            <a:off x="1547" y="6879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3" name="Freeform 51">
            <a:extLst>
              <a:ext uri="{FF2B5EF4-FFF2-40B4-BE49-F238E27FC236}">
                <a16:creationId xmlns:a16="http://schemas.microsoft.com/office/drawing/2014/main" id="{3A7C05FA-A7CE-4645-AD79-00CD8D44EE50}"/>
              </a:ext>
            </a:extLst>
          </p:cNvPr>
          <p:cNvSpPr/>
          <p:nvPr/>
        </p:nvSpPr>
        <p:spPr>
          <a:xfrm rot="10800000" flipH="1">
            <a:off x="12149867" y="-3515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4" name="Freeform 51">
            <a:extLst>
              <a:ext uri="{FF2B5EF4-FFF2-40B4-BE49-F238E27FC236}">
                <a16:creationId xmlns:a16="http://schemas.microsoft.com/office/drawing/2014/main" id="{012E0F75-5A50-477B-A3CC-C7646864417C}"/>
              </a:ext>
            </a:extLst>
          </p:cNvPr>
          <p:cNvSpPr/>
          <p:nvPr/>
        </p:nvSpPr>
        <p:spPr>
          <a:xfrm rot="16200000" flipH="1">
            <a:off x="6074100" y="747131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35" name="Google Shape;55;p13">
            <a:extLst>
              <a:ext uri="{FF2B5EF4-FFF2-40B4-BE49-F238E27FC236}">
                <a16:creationId xmlns:a16="http://schemas.microsoft.com/office/drawing/2014/main" id="{56019ACB-94C1-4487-9C6B-4F73C5C87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64" t="37599" r="25769" b="37597"/>
          <a:stretch/>
        </p:blipFill>
        <p:spPr>
          <a:xfrm>
            <a:off x="11149245" y="67319"/>
            <a:ext cx="952763" cy="3629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E1E2B1-9DD0-3C47-8EB1-A1FE9C762F28}"/>
              </a:ext>
            </a:extLst>
          </p:cNvPr>
          <p:cNvSpPr txBox="1"/>
          <p:nvPr/>
        </p:nvSpPr>
        <p:spPr>
          <a:xfrm>
            <a:off x="2113770" y="559293"/>
            <a:ext cx="6968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Apresentação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AFB6D7-04A2-F158-699F-9852B14F8A20}"/>
              </a:ext>
            </a:extLst>
          </p:cNvPr>
          <p:cNvSpPr txBox="1"/>
          <p:nvPr/>
        </p:nvSpPr>
        <p:spPr>
          <a:xfrm>
            <a:off x="399495" y="1890944"/>
            <a:ext cx="5032306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effectLst/>
                <a:ea typeface="Calibri" panose="020F0502020204030204" pitchFamily="34" charset="0"/>
              </a:rPr>
              <a:t>Tarciana F. Maffezzoli - Tarci</a:t>
            </a:r>
          </a:p>
          <a:p>
            <a:endParaRPr lang="pt-BR" sz="1800" b="1" dirty="0">
              <a:effectLst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a typeface="Calibri" panose="020F0502020204030204" pitchFamily="34" charset="0"/>
              </a:rPr>
              <a:t>Analista de teste, </a:t>
            </a:r>
            <a:r>
              <a:rPr lang="pt-BR" sz="1700" b="1" dirty="0" err="1">
                <a:ea typeface="Calibri" panose="020F0502020204030204" pitchFamily="34" charset="0"/>
              </a:rPr>
              <a:t>Chapter</a:t>
            </a:r>
            <a:r>
              <a:rPr lang="pt-BR" sz="1700" b="1" dirty="0">
                <a:ea typeface="Calibri" panose="020F0502020204030204" pitchFamily="34" charset="0"/>
              </a:rPr>
              <a:t> Lead, Treinamento</a:t>
            </a:r>
          </a:p>
          <a:p>
            <a:endParaRPr lang="pt-BR" sz="1700" b="1" dirty="0">
              <a:effectLst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a typeface="Calibri" panose="020F0502020204030204" pitchFamily="34" charset="0"/>
              </a:rPr>
              <a:t>Técnica em Análises Clínicas</a:t>
            </a:r>
            <a:endParaRPr lang="pt-BR" sz="1700" b="1" dirty="0">
              <a:effectLst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>
                <a:ea typeface="Calibri" panose="020F0502020204030204" pitchFamily="34" charset="0"/>
              </a:rPr>
              <a:t>Tecnólogo em Gestão da Qualidade</a:t>
            </a:r>
            <a:endParaRPr lang="pt-BR" sz="1700" b="1" dirty="0">
              <a:effectLst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/>
              <a:t>Análise e Desenvolvimento de Sistemas</a:t>
            </a:r>
          </a:p>
          <a:p>
            <a:endParaRPr 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dirty="0"/>
              <a:t>6 Anos na área de qualidade de software</a:t>
            </a:r>
          </a:p>
        </p:txBody>
      </p:sp>
    </p:spTree>
    <p:extLst>
      <p:ext uri="{BB962C8B-B14F-4D97-AF65-F5344CB8AC3E}">
        <p14:creationId xmlns:p14="http://schemas.microsoft.com/office/powerpoint/2010/main" val="737691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B28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54;p13">
            <a:extLst>
              <a:ext uri="{FF2B5EF4-FFF2-40B4-BE49-F238E27FC236}">
                <a16:creationId xmlns:a16="http://schemas.microsoft.com/office/drawing/2014/main" id="{75C8A2EE-A366-4910-BF35-1A835703C6CA}"/>
              </a:ext>
            </a:extLst>
          </p:cNvPr>
          <p:cNvPicPr preferRelativeResize="0"/>
          <p:nvPr/>
        </p:nvPicPr>
        <p:blipFill rotWithShape="1">
          <a:blip r:embed="rId3"/>
          <a:srcRect l="18736" r="33755" b="30242"/>
          <a:stretch/>
        </p:blipFill>
        <p:spPr>
          <a:xfrm>
            <a:off x="3894021" y="9427"/>
            <a:ext cx="8297979" cy="685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5;p13">
            <a:extLst>
              <a:ext uri="{FF2B5EF4-FFF2-40B4-BE49-F238E27FC236}">
                <a16:creationId xmlns:a16="http://schemas.microsoft.com/office/drawing/2014/main" id="{B1881839-3453-4572-92E4-5F73FBC6115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764" t="37599" r="25769" b="37597"/>
          <a:stretch/>
        </p:blipFill>
        <p:spPr>
          <a:xfrm>
            <a:off x="143738" y="91069"/>
            <a:ext cx="1317643" cy="5330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9;p13">
            <a:extLst>
              <a:ext uri="{FF2B5EF4-FFF2-40B4-BE49-F238E27FC236}">
                <a16:creationId xmlns:a16="http://schemas.microsoft.com/office/drawing/2014/main" id="{85400E6E-8649-4496-AA30-51BF371610EE}"/>
              </a:ext>
            </a:extLst>
          </p:cNvPr>
          <p:cNvSpPr txBox="1"/>
          <p:nvPr/>
        </p:nvSpPr>
        <p:spPr>
          <a:xfrm>
            <a:off x="36322" y="6421340"/>
            <a:ext cx="1107677" cy="38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20" tIns="121820" rIns="121820" bIns="121820" anchor="t" anchorCtr="0">
            <a:spAutoFit/>
          </a:bodyPr>
          <a:lstStyle/>
          <a:p>
            <a:r>
              <a:rPr lang="pt-BR" sz="932" dirty="0">
                <a:solidFill>
                  <a:srgbClr val="34353A"/>
                </a:solidFill>
                <a:latin typeface="Oxygen"/>
                <a:ea typeface="Oxygen"/>
                <a:cs typeface="Oxygen"/>
                <a:sym typeface="Oxygen"/>
              </a:rPr>
              <a:t>pulsati.com.br</a:t>
            </a:r>
            <a:endParaRPr sz="932" dirty="0">
              <a:solidFill>
                <a:srgbClr val="34353A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7" name="Freeform 51">
            <a:extLst>
              <a:ext uri="{FF2B5EF4-FFF2-40B4-BE49-F238E27FC236}">
                <a16:creationId xmlns:a16="http://schemas.microsoft.com/office/drawing/2014/main" id="{F027C166-D525-4974-9555-570E0C9E16F0}"/>
              </a:ext>
            </a:extLst>
          </p:cNvPr>
          <p:cNvSpPr/>
          <p:nvPr/>
        </p:nvSpPr>
        <p:spPr>
          <a:xfrm rot="5400000">
            <a:off x="5939791" y="5886040"/>
            <a:ext cx="312416" cy="1631504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" name="TextBox 52">
            <a:extLst>
              <a:ext uri="{FF2B5EF4-FFF2-40B4-BE49-F238E27FC236}">
                <a16:creationId xmlns:a16="http://schemas.microsoft.com/office/drawing/2014/main" id="{6AB159FE-7AA4-4A0F-A34E-D6524E09ED88}"/>
              </a:ext>
            </a:extLst>
          </p:cNvPr>
          <p:cNvSpPr txBox="1"/>
          <p:nvPr/>
        </p:nvSpPr>
        <p:spPr>
          <a:xfrm>
            <a:off x="5081037" y="6561160"/>
            <a:ext cx="18733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>
              <a:buClr>
                <a:srgbClr val="43C182"/>
              </a:buClr>
            </a:pPr>
            <a:r>
              <a:rPr lang="pt-BR" sz="1400" dirty="0">
                <a:solidFill>
                  <a:srgbClr val="FFFFFF"/>
                </a:solidFill>
                <a:latin typeface="+mj-lt"/>
              </a:rPr>
              <a:t>    21/02/2023 </a:t>
            </a:r>
            <a:endParaRPr lang="uk-UA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9" name="Google Shape;58;p13">
            <a:extLst>
              <a:ext uri="{FF2B5EF4-FFF2-40B4-BE49-F238E27FC236}">
                <a16:creationId xmlns:a16="http://schemas.microsoft.com/office/drawing/2014/main" id="{5EE2CEC8-7916-4C26-8C34-088D8F56276A}"/>
              </a:ext>
            </a:extLst>
          </p:cNvPr>
          <p:cNvSpPr txBox="1"/>
          <p:nvPr/>
        </p:nvSpPr>
        <p:spPr>
          <a:xfrm>
            <a:off x="9164144" y="-40364"/>
            <a:ext cx="3024026" cy="38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20" tIns="121820" rIns="121820" bIns="121820" anchor="t" anchorCtr="0">
            <a:spAutoFit/>
          </a:bodyPr>
          <a:lstStyle/>
          <a:p>
            <a:pPr algn="r"/>
            <a:r>
              <a:rPr lang="pt-BR" sz="932" dirty="0">
                <a:solidFill>
                  <a:srgbClr val="34353A"/>
                </a:solidFill>
                <a:latin typeface="Oxygen"/>
                <a:ea typeface="Oxygen"/>
                <a:cs typeface="Oxygen"/>
                <a:sym typeface="Oxygen"/>
              </a:rPr>
              <a:t>© 2022 Pulsati All Rights Reserved</a:t>
            </a:r>
            <a:endParaRPr sz="932" dirty="0">
              <a:solidFill>
                <a:srgbClr val="34353A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0" name="Freeform 51">
            <a:extLst>
              <a:ext uri="{FF2B5EF4-FFF2-40B4-BE49-F238E27FC236}">
                <a16:creationId xmlns:a16="http://schemas.microsoft.com/office/drawing/2014/main" id="{19D3ED67-C095-423C-BF47-090B152A1F72}"/>
              </a:ext>
            </a:extLst>
          </p:cNvPr>
          <p:cNvSpPr/>
          <p:nvPr/>
        </p:nvSpPr>
        <p:spPr>
          <a:xfrm rot="16200000">
            <a:off x="6073140" y="-6084077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74B9749E-2B8A-4893-991A-CC107C5A5210}"/>
              </a:ext>
            </a:extLst>
          </p:cNvPr>
          <p:cNvSpPr/>
          <p:nvPr/>
        </p:nvSpPr>
        <p:spPr>
          <a:xfrm rot="10800000">
            <a:off x="1547" y="6879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2" name="Freeform 51">
            <a:extLst>
              <a:ext uri="{FF2B5EF4-FFF2-40B4-BE49-F238E27FC236}">
                <a16:creationId xmlns:a16="http://schemas.microsoft.com/office/drawing/2014/main" id="{66CE37E7-6BB1-4F40-9512-00EFDB2CADD5}"/>
              </a:ext>
            </a:extLst>
          </p:cNvPr>
          <p:cNvSpPr/>
          <p:nvPr/>
        </p:nvSpPr>
        <p:spPr>
          <a:xfrm rot="10800000" flipH="1">
            <a:off x="12149867" y="-3515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4" name="Freeform 51">
            <a:extLst>
              <a:ext uri="{FF2B5EF4-FFF2-40B4-BE49-F238E27FC236}">
                <a16:creationId xmlns:a16="http://schemas.microsoft.com/office/drawing/2014/main" id="{37F239AF-757E-4E74-9BF8-611E908E49FD}"/>
              </a:ext>
            </a:extLst>
          </p:cNvPr>
          <p:cNvSpPr/>
          <p:nvPr/>
        </p:nvSpPr>
        <p:spPr>
          <a:xfrm rot="16200000" flipH="1">
            <a:off x="6074100" y="747131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34789B1-9082-EBEA-957C-09AE6BB061B6}"/>
              </a:ext>
            </a:extLst>
          </p:cNvPr>
          <p:cNvSpPr txBox="1"/>
          <p:nvPr/>
        </p:nvSpPr>
        <p:spPr>
          <a:xfrm>
            <a:off x="559293" y="2246051"/>
            <a:ext cx="6560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Dúvidas e Perguntas</a:t>
            </a:r>
          </a:p>
        </p:txBody>
      </p:sp>
    </p:spTree>
    <p:extLst>
      <p:ext uri="{BB962C8B-B14F-4D97-AF65-F5344CB8AC3E}">
        <p14:creationId xmlns:p14="http://schemas.microsoft.com/office/powerpoint/2010/main" val="206043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51">
            <a:extLst>
              <a:ext uri="{FF2B5EF4-FFF2-40B4-BE49-F238E27FC236}">
                <a16:creationId xmlns:a16="http://schemas.microsoft.com/office/drawing/2014/main" id="{89295F28-46A2-499D-B5CB-F897C03D2329}"/>
              </a:ext>
            </a:extLst>
          </p:cNvPr>
          <p:cNvSpPr/>
          <p:nvPr/>
        </p:nvSpPr>
        <p:spPr>
          <a:xfrm rot="5400000">
            <a:off x="6034741" y="5883568"/>
            <a:ext cx="312416" cy="1631504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53BCEB6B-2C29-4E97-821B-ED2EE201F370}"/>
              </a:ext>
            </a:extLst>
          </p:cNvPr>
          <p:cNvSpPr txBox="1"/>
          <p:nvPr/>
        </p:nvSpPr>
        <p:spPr>
          <a:xfrm>
            <a:off x="5192448" y="6556889"/>
            <a:ext cx="18733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>
              <a:buClr>
                <a:srgbClr val="43C182"/>
              </a:buClr>
            </a:pPr>
            <a:r>
              <a:rPr lang="pt-BR" sz="1400" dirty="0">
                <a:solidFill>
                  <a:srgbClr val="FFFFFF"/>
                </a:solidFill>
                <a:latin typeface="+mj-lt"/>
              </a:rPr>
              <a:t>    21/02/2023 </a:t>
            </a:r>
            <a:endParaRPr lang="uk-UA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8" name="Freeform 51">
            <a:extLst>
              <a:ext uri="{FF2B5EF4-FFF2-40B4-BE49-F238E27FC236}">
                <a16:creationId xmlns:a16="http://schemas.microsoft.com/office/drawing/2014/main" id="{7085658E-28D6-46C1-A564-141D0711B258}"/>
              </a:ext>
            </a:extLst>
          </p:cNvPr>
          <p:cNvSpPr/>
          <p:nvPr/>
        </p:nvSpPr>
        <p:spPr>
          <a:xfrm rot="16200000">
            <a:off x="6073140" y="-6084077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1" name="Freeform 51">
            <a:extLst>
              <a:ext uri="{FF2B5EF4-FFF2-40B4-BE49-F238E27FC236}">
                <a16:creationId xmlns:a16="http://schemas.microsoft.com/office/drawing/2014/main" id="{11CC9393-FB8C-4C21-A59E-67592784F850}"/>
              </a:ext>
            </a:extLst>
          </p:cNvPr>
          <p:cNvSpPr/>
          <p:nvPr/>
        </p:nvSpPr>
        <p:spPr>
          <a:xfrm rot="10800000">
            <a:off x="1547" y="6879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3" name="Freeform 51">
            <a:extLst>
              <a:ext uri="{FF2B5EF4-FFF2-40B4-BE49-F238E27FC236}">
                <a16:creationId xmlns:a16="http://schemas.microsoft.com/office/drawing/2014/main" id="{3A7C05FA-A7CE-4645-AD79-00CD8D44EE50}"/>
              </a:ext>
            </a:extLst>
          </p:cNvPr>
          <p:cNvSpPr/>
          <p:nvPr/>
        </p:nvSpPr>
        <p:spPr>
          <a:xfrm rot="10800000" flipH="1">
            <a:off x="12149867" y="-3515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4" name="Freeform 51">
            <a:extLst>
              <a:ext uri="{FF2B5EF4-FFF2-40B4-BE49-F238E27FC236}">
                <a16:creationId xmlns:a16="http://schemas.microsoft.com/office/drawing/2014/main" id="{012E0F75-5A50-477B-A3CC-C7646864417C}"/>
              </a:ext>
            </a:extLst>
          </p:cNvPr>
          <p:cNvSpPr/>
          <p:nvPr/>
        </p:nvSpPr>
        <p:spPr>
          <a:xfrm rot="16200000" flipH="1">
            <a:off x="6074100" y="747131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35" name="Google Shape;55;p13">
            <a:extLst>
              <a:ext uri="{FF2B5EF4-FFF2-40B4-BE49-F238E27FC236}">
                <a16:creationId xmlns:a16="http://schemas.microsoft.com/office/drawing/2014/main" id="{56019ACB-94C1-4487-9C6B-4F73C5C87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64" t="37599" r="25769" b="37597"/>
          <a:stretch/>
        </p:blipFill>
        <p:spPr>
          <a:xfrm>
            <a:off x="11149245" y="67319"/>
            <a:ext cx="952763" cy="3629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E1E2B1-9DD0-3C47-8EB1-A1FE9C762F28}"/>
              </a:ext>
            </a:extLst>
          </p:cNvPr>
          <p:cNvSpPr txBox="1"/>
          <p:nvPr/>
        </p:nvSpPr>
        <p:spPr>
          <a:xfrm>
            <a:off x="2113770" y="559293"/>
            <a:ext cx="6968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/>
              <a:t>Objetivos do treinamento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AFB6D7-04A2-F158-699F-9852B14F8A20}"/>
              </a:ext>
            </a:extLst>
          </p:cNvPr>
          <p:cNvSpPr txBox="1"/>
          <p:nvPr/>
        </p:nvSpPr>
        <p:spPr>
          <a:xfrm>
            <a:off x="399495" y="1890944"/>
            <a:ext cx="50323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Guiar os novos talentos</a:t>
            </a:r>
          </a:p>
          <a:p>
            <a:endParaRPr lang="pt-BR" sz="1800" b="1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  <a:ea typeface="Calibri" panose="020F0502020204030204" pitchFamily="34" charset="0"/>
              </a:rPr>
              <a:t>Guiar quem tem interesse de ingressar na área de QA</a:t>
            </a:r>
            <a:endParaRPr lang="pt-BR" sz="1800" b="1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pt-BR" sz="1800" b="1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Ajudar quem já está na área de TI, mas deseja um dia, migrar para a área de Qualidade de Software</a:t>
            </a:r>
          </a:p>
          <a:p>
            <a:endParaRPr lang="pt-BR" sz="1800" b="1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latin typeface="Arial" panose="020B0604020202020204" pitchFamily="34" charset="0"/>
              </a:rPr>
              <a:t>Ajudar os </a:t>
            </a:r>
            <a:r>
              <a:rPr lang="pt-BR" b="1" dirty="0" err="1">
                <a:latin typeface="Arial" panose="020B0604020202020204" pitchFamily="34" charset="0"/>
              </a:rPr>
              <a:t>QA’s</a:t>
            </a:r>
            <a:r>
              <a:rPr lang="pt-BR" b="1" dirty="0">
                <a:latin typeface="Arial" panose="020B0604020202020204" pitchFamily="34" charset="0"/>
              </a:rPr>
              <a:t> a evoluírem as técnicas de testes.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5253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51">
            <a:extLst>
              <a:ext uri="{FF2B5EF4-FFF2-40B4-BE49-F238E27FC236}">
                <a16:creationId xmlns:a16="http://schemas.microsoft.com/office/drawing/2014/main" id="{89295F28-46A2-499D-B5CB-F897C03D2329}"/>
              </a:ext>
            </a:extLst>
          </p:cNvPr>
          <p:cNvSpPr/>
          <p:nvPr/>
        </p:nvSpPr>
        <p:spPr>
          <a:xfrm rot="5400000">
            <a:off x="6034741" y="5883568"/>
            <a:ext cx="312416" cy="1631504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53BCEB6B-2C29-4E97-821B-ED2EE201F370}"/>
              </a:ext>
            </a:extLst>
          </p:cNvPr>
          <p:cNvSpPr txBox="1"/>
          <p:nvPr/>
        </p:nvSpPr>
        <p:spPr>
          <a:xfrm>
            <a:off x="5192448" y="6556889"/>
            <a:ext cx="18733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>
              <a:buClr>
                <a:srgbClr val="43C182"/>
              </a:buClr>
            </a:pPr>
            <a:r>
              <a:rPr lang="pt-BR" sz="1400" dirty="0">
                <a:solidFill>
                  <a:srgbClr val="FFFFFF"/>
                </a:solidFill>
                <a:latin typeface="+mj-lt"/>
              </a:rPr>
              <a:t>    21/02/2023 </a:t>
            </a:r>
            <a:endParaRPr lang="uk-UA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8" name="Freeform 51">
            <a:extLst>
              <a:ext uri="{FF2B5EF4-FFF2-40B4-BE49-F238E27FC236}">
                <a16:creationId xmlns:a16="http://schemas.microsoft.com/office/drawing/2014/main" id="{7085658E-28D6-46C1-A564-141D0711B258}"/>
              </a:ext>
            </a:extLst>
          </p:cNvPr>
          <p:cNvSpPr/>
          <p:nvPr/>
        </p:nvSpPr>
        <p:spPr>
          <a:xfrm rot="16200000">
            <a:off x="6073140" y="-6084077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1" name="Freeform 51">
            <a:extLst>
              <a:ext uri="{FF2B5EF4-FFF2-40B4-BE49-F238E27FC236}">
                <a16:creationId xmlns:a16="http://schemas.microsoft.com/office/drawing/2014/main" id="{11CC9393-FB8C-4C21-A59E-67592784F850}"/>
              </a:ext>
            </a:extLst>
          </p:cNvPr>
          <p:cNvSpPr/>
          <p:nvPr/>
        </p:nvSpPr>
        <p:spPr>
          <a:xfrm rot="10800000">
            <a:off x="1547" y="6879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3" name="Freeform 51">
            <a:extLst>
              <a:ext uri="{FF2B5EF4-FFF2-40B4-BE49-F238E27FC236}">
                <a16:creationId xmlns:a16="http://schemas.microsoft.com/office/drawing/2014/main" id="{3A7C05FA-A7CE-4645-AD79-00CD8D44EE50}"/>
              </a:ext>
            </a:extLst>
          </p:cNvPr>
          <p:cNvSpPr/>
          <p:nvPr/>
        </p:nvSpPr>
        <p:spPr>
          <a:xfrm rot="10800000" flipH="1">
            <a:off x="12149867" y="-3515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4" name="Freeform 51">
            <a:extLst>
              <a:ext uri="{FF2B5EF4-FFF2-40B4-BE49-F238E27FC236}">
                <a16:creationId xmlns:a16="http://schemas.microsoft.com/office/drawing/2014/main" id="{012E0F75-5A50-477B-A3CC-C7646864417C}"/>
              </a:ext>
            </a:extLst>
          </p:cNvPr>
          <p:cNvSpPr/>
          <p:nvPr/>
        </p:nvSpPr>
        <p:spPr>
          <a:xfrm rot="16200000" flipH="1">
            <a:off x="6074100" y="747131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35" name="Google Shape;55;p13">
            <a:extLst>
              <a:ext uri="{FF2B5EF4-FFF2-40B4-BE49-F238E27FC236}">
                <a16:creationId xmlns:a16="http://schemas.microsoft.com/office/drawing/2014/main" id="{56019ACB-94C1-4487-9C6B-4F73C5C87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64" t="37599" r="25769" b="37597"/>
          <a:stretch/>
        </p:blipFill>
        <p:spPr>
          <a:xfrm>
            <a:off x="11149245" y="67319"/>
            <a:ext cx="952763" cy="3629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E1E2B1-9DD0-3C47-8EB1-A1FE9C762F28}"/>
              </a:ext>
            </a:extLst>
          </p:cNvPr>
          <p:cNvSpPr txBox="1"/>
          <p:nvPr/>
        </p:nvSpPr>
        <p:spPr>
          <a:xfrm>
            <a:off x="2113770" y="559293"/>
            <a:ext cx="6968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err="1"/>
              <a:t>QA’s</a:t>
            </a:r>
            <a:r>
              <a:rPr lang="pt-BR" sz="4000" b="1" dirty="0"/>
              <a:t> </a:t>
            </a:r>
            <a:r>
              <a:rPr lang="pt-BR" sz="4000" b="1" dirty="0" err="1"/>
              <a:t>Pulsati</a:t>
            </a:r>
            <a:endParaRPr lang="pt-BR" sz="40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AFB6D7-04A2-F158-699F-9852B14F8A20}"/>
              </a:ext>
            </a:extLst>
          </p:cNvPr>
          <p:cNvSpPr txBox="1"/>
          <p:nvPr/>
        </p:nvSpPr>
        <p:spPr>
          <a:xfrm>
            <a:off x="399495" y="1890944"/>
            <a:ext cx="5032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Body shop</a:t>
            </a:r>
          </a:p>
          <a:p>
            <a:endParaRPr lang="pt-BR" sz="1800" b="1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Projetos internos</a:t>
            </a:r>
          </a:p>
        </p:txBody>
      </p:sp>
    </p:spTree>
    <p:extLst>
      <p:ext uri="{BB962C8B-B14F-4D97-AF65-F5344CB8AC3E}">
        <p14:creationId xmlns:p14="http://schemas.microsoft.com/office/powerpoint/2010/main" val="40125397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51">
            <a:extLst>
              <a:ext uri="{FF2B5EF4-FFF2-40B4-BE49-F238E27FC236}">
                <a16:creationId xmlns:a16="http://schemas.microsoft.com/office/drawing/2014/main" id="{89295F28-46A2-499D-B5CB-F897C03D2329}"/>
              </a:ext>
            </a:extLst>
          </p:cNvPr>
          <p:cNvSpPr/>
          <p:nvPr/>
        </p:nvSpPr>
        <p:spPr>
          <a:xfrm rot="5400000">
            <a:off x="6034741" y="5883568"/>
            <a:ext cx="312416" cy="1631504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53BCEB6B-2C29-4E97-821B-ED2EE201F370}"/>
              </a:ext>
            </a:extLst>
          </p:cNvPr>
          <p:cNvSpPr txBox="1"/>
          <p:nvPr/>
        </p:nvSpPr>
        <p:spPr>
          <a:xfrm>
            <a:off x="5192448" y="6556889"/>
            <a:ext cx="18733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>
              <a:buClr>
                <a:srgbClr val="43C182"/>
              </a:buClr>
            </a:pPr>
            <a:r>
              <a:rPr lang="pt-BR" sz="1400" dirty="0">
                <a:solidFill>
                  <a:srgbClr val="FFFFFF"/>
                </a:solidFill>
                <a:latin typeface="+mj-lt"/>
              </a:rPr>
              <a:t>    21/02/2023 </a:t>
            </a:r>
            <a:endParaRPr lang="uk-UA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8" name="Freeform 51">
            <a:extLst>
              <a:ext uri="{FF2B5EF4-FFF2-40B4-BE49-F238E27FC236}">
                <a16:creationId xmlns:a16="http://schemas.microsoft.com/office/drawing/2014/main" id="{7085658E-28D6-46C1-A564-141D0711B258}"/>
              </a:ext>
            </a:extLst>
          </p:cNvPr>
          <p:cNvSpPr/>
          <p:nvPr/>
        </p:nvSpPr>
        <p:spPr>
          <a:xfrm rot="16200000">
            <a:off x="6073140" y="-6084077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1" name="Freeform 51">
            <a:extLst>
              <a:ext uri="{FF2B5EF4-FFF2-40B4-BE49-F238E27FC236}">
                <a16:creationId xmlns:a16="http://schemas.microsoft.com/office/drawing/2014/main" id="{11CC9393-FB8C-4C21-A59E-67592784F850}"/>
              </a:ext>
            </a:extLst>
          </p:cNvPr>
          <p:cNvSpPr/>
          <p:nvPr/>
        </p:nvSpPr>
        <p:spPr>
          <a:xfrm rot="10800000">
            <a:off x="1547" y="6879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3" name="Freeform 51">
            <a:extLst>
              <a:ext uri="{FF2B5EF4-FFF2-40B4-BE49-F238E27FC236}">
                <a16:creationId xmlns:a16="http://schemas.microsoft.com/office/drawing/2014/main" id="{3A7C05FA-A7CE-4645-AD79-00CD8D44EE50}"/>
              </a:ext>
            </a:extLst>
          </p:cNvPr>
          <p:cNvSpPr/>
          <p:nvPr/>
        </p:nvSpPr>
        <p:spPr>
          <a:xfrm rot="10800000" flipH="1">
            <a:off x="12149867" y="-3515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4" name="Freeform 51">
            <a:extLst>
              <a:ext uri="{FF2B5EF4-FFF2-40B4-BE49-F238E27FC236}">
                <a16:creationId xmlns:a16="http://schemas.microsoft.com/office/drawing/2014/main" id="{012E0F75-5A50-477B-A3CC-C7646864417C}"/>
              </a:ext>
            </a:extLst>
          </p:cNvPr>
          <p:cNvSpPr/>
          <p:nvPr/>
        </p:nvSpPr>
        <p:spPr>
          <a:xfrm rot="16200000" flipH="1">
            <a:off x="6074100" y="747131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35" name="Google Shape;55;p13">
            <a:extLst>
              <a:ext uri="{FF2B5EF4-FFF2-40B4-BE49-F238E27FC236}">
                <a16:creationId xmlns:a16="http://schemas.microsoft.com/office/drawing/2014/main" id="{56019ACB-94C1-4487-9C6B-4F73C5C87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64" t="37599" r="25769" b="37597"/>
          <a:stretch/>
        </p:blipFill>
        <p:spPr>
          <a:xfrm>
            <a:off x="11149245" y="67319"/>
            <a:ext cx="952763" cy="3629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E1E2B1-9DD0-3C47-8EB1-A1FE9C762F28}"/>
              </a:ext>
            </a:extLst>
          </p:cNvPr>
          <p:cNvSpPr txBox="1"/>
          <p:nvPr/>
        </p:nvSpPr>
        <p:spPr>
          <a:xfrm>
            <a:off x="2113770" y="559293"/>
            <a:ext cx="7188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i="0" dirty="0">
                <a:solidFill>
                  <a:srgbClr val="000000"/>
                </a:solidFill>
                <a:effectLst/>
              </a:rPr>
              <a:t>O que é QA?</a:t>
            </a:r>
            <a:endParaRPr lang="pt-BR" sz="40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AFB6D7-04A2-F158-699F-9852B14F8A20}"/>
              </a:ext>
            </a:extLst>
          </p:cNvPr>
          <p:cNvSpPr txBox="1"/>
          <p:nvPr/>
        </p:nvSpPr>
        <p:spPr>
          <a:xfrm>
            <a:off x="399494" y="1890944"/>
            <a:ext cx="61522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i="0" dirty="0" err="1">
                <a:effectLst/>
              </a:rPr>
              <a:t>Quality</a:t>
            </a:r>
            <a:r>
              <a:rPr lang="pt-BR" sz="1800" i="0" dirty="0">
                <a:effectLst/>
              </a:rPr>
              <a:t> </a:t>
            </a:r>
            <a:r>
              <a:rPr lang="pt-BR" sz="1800" i="0" dirty="0" err="1">
                <a:effectLst/>
              </a:rPr>
              <a:t>Assurance</a:t>
            </a:r>
            <a:r>
              <a:rPr lang="pt-BR" sz="1800" i="0" dirty="0">
                <a:effectLst/>
              </a:rPr>
              <a:t> que quer dizer “Garantia de Qualidade”, referencia um profissional ou equipe cuja a função é garantir a qualidade no desenvolvimento de um produto ou serviço.</a:t>
            </a:r>
          </a:p>
          <a:p>
            <a:endParaRPr lang="pt-BR" dirty="0"/>
          </a:p>
          <a:p>
            <a:r>
              <a:rPr lang="pt-BR" sz="1800" i="0" dirty="0">
                <a:effectLst/>
              </a:rPr>
              <a:t>Responsáveis por encontrar Erros, Defeitos e Falhas (</a:t>
            </a:r>
            <a:r>
              <a:rPr lang="pt-BR" sz="1800" i="0" dirty="0" err="1">
                <a:effectLst/>
              </a:rPr>
              <a:t>BUG’s</a:t>
            </a:r>
            <a:r>
              <a:rPr lang="pt-BR" sz="1800" i="0" dirty="0">
                <a:effectLst/>
              </a:rPr>
              <a:t>) durante o processo de desenvolvimento de um software, garantindo a qualidade do produto, antes de chegar ao consumidor final</a:t>
            </a:r>
          </a:p>
        </p:txBody>
      </p:sp>
    </p:spTree>
    <p:extLst>
      <p:ext uri="{BB962C8B-B14F-4D97-AF65-F5344CB8AC3E}">
        <p14:creationId xmlns:p14="http://schemas.microsoft.com/office/powerpoint/2010/main" val="3027893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51">
            <a:extLst>
              <a:ext uri="{FF2B5EF4-FFF2-40B4-BE49-F238E27FC236}">
                <a16:creationId xmlns:a16="http://schemas.microsoft.com/office/drawing/2014/main" id="{89295F28-46A2-499D-B5CB-F897C03D2329}"/>
              </a:ext>
            </a:extLst>
          </p:cNvPr>
          <p:cNvSpPr/>
          <p:nvPr/>
        </p:nvSpPr>
        <p:spPr>
          <a:xfrm rot="5400000">
            <a:off x="6034741" y="5883568"/>
            <a:ext cx="312416" cy="1631504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53BCEB6B-2C29-4E97-821B-ED2EE201F370}"/>
              </a:ext>
            </a:extLst>
          </p:cNvPr>
          <p:cNvSpPr txBox="1"/>
          <p:nvPr/>
        </p:nvSpPr>
        <p:spPr>
          <a:xfrm>
            <a:off x="5192448" y="6556889"/>
            <a:ext cx="18733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>
              <a:buClr>
                <a:srgbClr val="43C182"/>
              </a:buClr>
            </a:pPr>
            <a:r>
              <a:rPr lang="pt-BR" sz="1400" dirty="0">
                <a:solidFill>
                  <a:srgbClr val="FFFFFF"/>
                </a:solidFill>
                <a:latin typeface="+mj-lt"/>
              </a:rPr>
              <a:t>    21/02/2023 </a:t>
            </a:r>
            <a:endParaRPr lang="uk-UA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8" name="Freeform 51">
            <a:extLst>
              <a:ext uri="{FF2B5EF4-FFF2-40B4-BE49-F238E27FC236}">
                <a16:creationId xmlns:a16="http://schemas.microsoft.com/office/drawing/2014/main" id="{7085658E-28D6-46C1-A564-141D0711B258}"/>
              </a:ext>
            </a:extLst>
          </p:cNvPr>
          <p:cNvSpPr/>
          <p:nvPr/>
        </p:nvSpPr>
        <p:spPr>
          <a:xfrm rot="16200000">
            <a:off x="6073140" y="-6084077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1" name="Freeform 51">
            <a:extLst>
              <a:ext uri="{FF2B5EF4-FFF2-40B4-BE49-F238E27FC236}">
                <a16:creationId xmlns:a16="http://schemas.microsoft.com/office/drawing/2014/main" id="{11CC9393-FB8C-4C21-A59E-67592784F850}"/>
              </a:ext>
            </a:extLst>
          </p:cNvPr>
          <p:cNvSpPr/>
          <p:nvPr/>
        </p:nvSpPr>
        <p:spPr>
          <a:xfrm rot="10800000">
            <a:off x="1547" y="6879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3" name="Freeform 51">
            <a:extLst>
              <a:ext uri="{FF2B5EF4-FFF2-40B4-BE49-F238E27FC236}">
                <a16:creationId xmlns:a16="http://schemas.microsoft.com/office/drawing/2014/main" id="{3A7C05FA-A7CE-4645-AD79-00CD8D44EE50}"/>
              </a:ext>
            </a:extLst>
          </p:cNvPr>
          <p:cNvSpPr/>
          <p:nvPr/>
        </p:nvSpPr>
        <p:spPr>
          <a:xfrm rot="10800000" flipH="1">
            <a:off x="12149867" y="-3515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4" name="Freeform 51">
            <a:extLst>
              <a:ext uri="{FF2B5EF4-FFF2-40B4-BE49-F238E27FC236}">
                <a16:creationId xmlns:a16="http://schemas.microsoft.com/office/drawing/2014/main" id="{012E0F75-5A50-477B-A3CC-C7646864417C}"/>
              </a:ext>
            </a:extLst>
          </p:cNvPr>
          <p:cNvSpPr/>
          <p:nvPr/>
        </p:nvSpPr>
        <p:spPr>
          <a:xfrm rot="16200000" flipH="1">
            <a:off x="6074100" y="747131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35" name="Google Shape;55;p13">
            <a:extLst>
              <a:ext uri="{FF2B5EF4-FFF2-40B4-BE49-F238E27FC236}">
                <a16:creationId xmlns:a16="http://schemas.microsoft.com/office/drawing/2014/main" id="{56019ACB-94C1-4487-9C6B-4F73C5C87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64" t="37599" r="25769" b="37597"/>
          <a:stretch/>
        </p:blipFill>
        <p:spPr>
          <a:xfrm>
            <a:off x="11149245" y="67319"/>
            <a:ext cx="952763" cy="3629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E1E2B1-9DD0-3C47-8EB1-A1FE9C762F28}"/>
              </a:ext>
            </a:extLst>
          </p:cNvPr>
          <p:cNvSpPr txBox="1"/>
          <p:nvPr/>
        </p:nvSpPr>
        <p:spPr>
          <a:xfrm>
            <a:off x="2113770" y="559293"/>
            <a:ext cx="7188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i="0" dirty="0">
                <a:solidFill>
                  <a:srgbClr val="000000"/>
                </a:solidFill>
                <a:effectLst/>
              </a:rPr>
              <a:t>Responsabilidades do QA nas etapas de desenvolvimento</a:t>
            </a:r>
            <a:endParaRPr lang="pt-BR" sz="40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AFB6D7-04A2-F158-699F-9852B14F8A20}"/>
              </a:ext>
            </a:extLst>
          </p:cNvPr>
          <p:cNvSpPr txBox="1"/>
          <p:nvPr/>
        </p:nvSpPr>
        <p:spPr>
          <a:xfrm>
            <a:off x="379484" y="2071352"/>
            <a:ext cx="615222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i="0" dirty="0">
                <a:effectLst/>
              </a:rPr>
              <a:t>Garantir que as regras de negócio estão sendo seguidas</a:t>
            </a:r>
          </a:p>
          <a:p>
            <a:endParaRPr lang="pt-BR" sz="1700" b="1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i="0" dirty="0">
                <a:effectLst/>
              </a:rPr>
              <a:t>Garantir que o software esteja funcionando corretamente, conforme o planejado</a:t>
            </a:r>
          </a:p>
          <a:p>
            <a:endParaRPr lang="pt-BR" sz="1700" b="1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i="0" dirty="0">
                <a:effectLst/>
              </a:rPr>
              <a:t>Identificar Bugs ou brechas no desenvolvimento ou regras de negócio</a:t>
            </a:r>
          </a:p>
          <a:p>
            <a:endParaRPr lang="pt-BR" sz="1700" b="1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i="0" dirty="0">
                <a:effectLst/>
              </a:rPr>
              <a:t>Mostrar para equipe e empresa o valor dos testes</a:t>
            </a:r>
          </a:p>
          <a:p>
            <a:endParaRPr lang="pt-BR" sz="1700" b="1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i="0" dirty="0">
                <a:effectLst/>
              </a:rPr>
              <a:t>Garantir que o usuário final não encontre problemas no software</a:t>
            </a:r>
          </a:p>
        </p:txBody>
      </p:sp>
    </p:spTree>
    <p:extLst>
      <p:ext uri="{BB962C8B-B14F-4D97-AF65-F5344CB8AC3E}">
        <p14:creationId xmlns:p14="http://schemas.microsoft.com/office/powerpoint/2010/main" val="1668723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51">
            <a:extLst>
              <a:ext uri="{FF2B5EF4-FFF2-40B4-BE49-F238E27FC236}">
                <a16:creationId xmlns:a16="http://schemas.microsoft.com/office/drawing/2014/main" id="{89295F28-46A2-499D-B5CB-F897C03D2329}"/>
              </a:ext>
            </a:extLst>
          </p:cNvPr>
          <p:cNvSpPr/>
          <p:nvPr/>
        </p:nvSpPr>
        <p:spPr>
          <a:xfrm rot="5400000">
            <a:off x="6034741" y="5883568"/>
            <a:ext cx="312416" cy="1631504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53BCEB6B-2C29-4E97-821B-ED2EE201F370}"/>
              </a:ext>
            </a:extLst>
          </p:cNvPr>
          <p:cNvSpPr txBox="1"/>
          <p:nvPr/>
        </p:nvSpPr>
        <p:spPr>
          <a:xfrm>
            <a:off x="5192448" y="6556889"/>
            <a:ext cx="18733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>
              <a:buClr>
                <a:srgbClr val="43C182"/>
              </a:buClr>
            </a:pPr>
            <a:r>
              <a:rPr lang="pt-BR" sz="1400" dirty="0">
                <a:solidFill>
                  <a:srgbClr val="FFFFFF"/>
                </a:solidFill>
                <a:latin typeface="+mj-lt"/>
              </a:rPr>
              <a:t>    21/02/2023 </a:t>
            </a:r>
            <a:endParaRPr lang="uk-UA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8" name="Freeform 51">
            <a:extLst>
              <a:ext uri="{FF2B5EF4-FFF2-40B4-BE49-F238E27FC236}">
                <a16:creationId xmlns:a16="http://schemas.microsoft.com/office/drawing/2014/main" id="{7085658E-28D6-46C1-A564-141D0711B258}"/>
              </a:ext>
            </a:extLst>
          </p:cNvPr>
          <p:cNvSpPr/>
          <p:nvPr/>
        </p:nvSpPr>
        <p:spPr>
          <a:xfrm rot="16200000">
            <a:off x="6073140" y="-6084077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1" name="Freeform 51">
            <a:extLst>
              <a:ext uri="{FF2B5EF4-FFF2-40B4-BE49-F238E27FC236}">
                <a16:creationId xmlns:a16="http://schemas.microsoft.com/office/drawing/2014/main" id="{11CC9393-FB8C-4C21-A59E-67592784F850}"/>
              </a:ext>
            </a:extLst>
          </p:cNvPr>
          <p:cNvSpPr/>
          <p:nvPr/>
        </p:nvSpPr>
        <p:spPr>
          <a:xfrm rot="10800000">
            <a:off x="1547" y="6879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3" name="Freeform 51">
            <a:extLst>
              <a:ext uri="{FF2B5EF4-FFF2-40B4-BE49-F238E27FC236}">
                <a16:creationId xmlns:a16="http://schemas.microsoft.com/office/drawing/2014/main" id="{3A7C05FA-A7CE-4645-AD79-00CD8D44EE50}"/>
              </a:ext>
            </a:extLst>
          </p:cNvPr>
          <p:cNvSpPr/>
          <p:nvPr/>
        </p:nvSpPr>
        <p:spPr>
          <a:xfrm rot="10800000" flipH="1">
            <a:off x="12149867" y="-3515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4" name="Freeform 51">
            <a:extLst>
              <a:ext uri="{FF2B5EF4-FFF2-40B4-BE49-F238E27FC236}">
                <a16:creationId xmlns:a16="http://schemas.microsoft.com/office/drawing/2014/main" id="{012E0F75-5A50-477B-A3CC-C7646864417C}"/>
              </a:ext>
            </a:extLst>
          </p:cNvPr>
          <p:cNvSpPr/>
          <p:nvPr/>
        </p:nvSpPr>
        <p:spPr>
          <a:xfrm rot="16200000" flipH="1">
            <a:off x="6074100" y="747131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35" name="Google Shape;55;p13">
            <a:extLst>
              <a:ext uri="{FF2B5EF4-FFF2-40B4-BE49-F238E27FC236}">
                <a16:creationId xmlns:a16="http://schemas.microsoft.com/office/drawing/2014/main" id="{56019ACB-94C1-4487-9C6B-4F73C5C87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64" t="37599" r="25769" b="37597"/>
          <a:stretch/>
        </p:blipFill>
        <p:spPr>
          <a:xfrm>
            <a:off x="11149245" y="67319"/>
            <a:ext cx="952763" cy="3629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E1E2B1-9DD0-3C47-8EB1-A1FE9C762F28}"/>
              </a:ext>
            </a:extLst>
          </p:cNvPr>
          <p:cNvSpPr txBox="1"/>
          <p:nvPr/>
        </p:nvSpPr>
        <p:spPr>
          <a:xfrm>
            <a:off x="2113770" y="559293"/>
            <a:ext cx="7188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i="0" dirty="0">
                <a:solidFill>
                  <a:srgbClr val="000000"/>
                </a:solidFill>
                <a:effectLst/>
              </a:rPr>
              <a:t>Tipos de testes</a:t>
            </a:r>
            <a:endParaRPr lang="pt-BR" sz="40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AFB6D7-04A2-F158-699F-9852B14F8A20}"/>
              </a:ext>
            </a:extLst>
          </p:cNvPr>
          <p:cNvSpPr txBox="1"/>
          <p:nvPr/>
        </p:nvSpPr>
        <p:spPr>
          <a:xfrm>
            <a:off x="233905" y="1396650"/>
            <a:ext cx="11759827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i="0" dirty="0">
                <a:effectLst/>
              </a:rPr>
              <a:t>Teste manuais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b="1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i="0" dirty="0">
                <a:effectLst/>
              </a:rPr>
              <a:t>Teste automatizados - Ferramentas de automação: </a:t>
            </a:r>
            <a:r>
              <a:rPr lang="pt-BR" sz="1700" b="1" i="0" dirty="0" err="1">
                <a:effectLst/>
              </a:rPr>
              <a:t>Selenium</a:t>
            </a:r>
            <a:r>
              <a:rPr lang="pt-BR" sz="1700" b="1" i="0" dirty="0">
                <a:effectLst/>
              </a:rPr>
              <a:t>, </a:t>
            </a:r>
            <a:r>
              <a:rPr lang="pt-BR" sz="1700" b="1" i="0" dirty="0" err="1">
                <a:effectLst/>
              </a:rPr>
              <a:t>TestComplete</a:t>
            </a:r>
            <a:r>
              <a:rPr lang="pt-BR" sz="1700" b="1" i="0" dirty="0">
                <a:effectLst/>
              </a:rPr>
              <a:t>, etc..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i="0" dirty="0">
                <a:effectLst/>
              </a:rPr>
              <a:t>Testes via API – Sem o uso de interface padrão: </a:t>
            </a:r>
            <a:r>
              <a:rPr lang="pt-BR" sz="1700" b="1" i="0" dirty="0" err="1">
                <a:effectLst/>
              </a:rPr>
              <a:t>Postman</a:t>
            </a:r>
            <a:r>
              <a:rPr lang="pt-BR" sz="1700" b="1" i="0" dirty="0">
                <a:effectLst/>
              </a:rPr>
              <a:t>, Swagger, </a:t>
            </a:r>
            <a:r>
              <a:rPr lang="pt-BR" sz="1700" b="1" i="0" dirty="0" err="1">
                <a:effectLst/>
              </a:rPr>
              <a:t>Insomnia</a:t>
            </a:r>
            <a:r>
              <a:rPr lang="pt-BR" sz="1700" b="1" i="0" dirty="0">
                <a:effectLst/>
              </a:rPr>
              <a:t>, etc..</a:t>
            </a:r>
            <a:endParaRPr lang="pt-BR" sz="170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75224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51">
            <a:extLst>
              <a:ext uri="{FF2B5EF4-FFF2-40B4-BE49-F238E27FC236}">
                <a16:creationId xmlns:a16="http://schemas.microsoft.com/office/drawing/2014/main" id="{89295F28-46A2-499D-B5CB-F897C03D2329}"/>
              </a:ext>
            </a:extLst>
          </p:cNvPr>
          <p:cNvSpPr/>
          <p:nvPr/>
        </p:nvSpPr>
        <p:spPr>
          <a:xfrm rot="5400000">
            <a:off x="6034741" y="5883568"/>
            <a:ext cx="312416" cy="1631504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53BCEB6B-2C29-4E97-821B-ED2EE201F370}"/>
              </a:ext>
            </a:extLst>
          </p:cNvPr>
          <p:cNvSpPr txBox="1"/>
          <p:nvPr/>
        </p:nvSpPr>
        <p:spPr>
          <a:xfrm>
            <a:off x="5192448" y="6556889"/>
            <a:ext cx="18733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>
              <a:buClr>
                <a:srgbClr val="43C182"/>
              </a:buClr>
            </a:pPr>
            <a:r>
              <a:rPr lang="pt-BR" sz="1400" dirty="0">
                <a:solidFill>
                  <a:srgbClr val="FFFFFF"/>
                </a:solidFill>
                <a:latin typeface="+mj-lt"/>
              </a:rPr>
              <a:t>    21/02/2023 </a:t>
            </a:r>
            <a:endParaRPr lang="uk-UA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8" name="Freeform 51">
            <a:extLst>
              <a:ext uri="{FF2B5EF4-FFF2-40B4-BE49-F238E27FC236}">
                <a16:creationId xmlns:a16="http://schemas.microsoft.com/office/drawing/2014/main" id="{7085658E-28D6-46C1-A564-141D0711B258}"/>
              </a:ext>
            </a:extLst>
          </p:cNvPr>
          <p:cNvSpPr/>
          <p:nvPr/>
        </p:nvSpPr>
        <p:spPr>
          <a:xfrm rot="16200000">
            <a:off x="6073140" y="-6084077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1" name="Freeform 51">
            <a:extLst>
              <a:ext uri="{FF2B5EF4-FFF2-40B4-BE49-F238E27FC236}">
                <a16:creationId xmlns:a16="http://schemas.microsoft.com/office/drawing/2014/main" id="{11CC9393-FB8C-4C21-A59E-67592784F850}"/>
              </a:ext>
            </a:extLst>
          </p:cNvPr>
          <p:cNvSpPr/>
          <p:nvPr/>
        </p:nvSpPr>
        <p:spPr>
          <a:xfrm rot="10800000">
            <a:off x="1547" y="6879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3" name="Freeform 51">
            <a:extLst>
              <a:ext uri="{FF2B5EF4-FFF2-40B4-BE49-F238E27FC236}">
                <a16:creationId xmlns:a16="http://schemas.microsoft.com/office/drawing/2014/main" id="{3A7C05FA-A7CE-4645-AD79-00CD8D44EE50}"/>
              </a:ext>
            </a:extLst>
          </p:cNvPr>
          <p:cNvSpPr/>
          <p:nvPr/>
        </p:nvSpPr>
        <p:spPr>
          <a:xfrm rot="10800000" flipH="1">
            <a:off x="12149867" y="-3515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4" name="Freeform 51">
            <a:extLst>
              <a:ext uri="{FF2B5EF4-FFF2-40B4-BE49-F238E27FC236}">
                <a16:creationId xmlns:a16="http://schemas.microsoft.com/office/drawing/2014/main" id="{012E0F75-5A50-477B-A3CC-C7646864417C}"/>
              </a:ext>
            </a:extLst>
          </p:cNvPr>
          <p:cNvSpPr/>
          <p:nvPr/>
        </p:nvSpPr>
        <p:spPr>
          <a:xfrm rot="16200000" flipH="1">
            <a:off x="6074100" y="747131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35" name="Google Shape;55;p13">
            <a:extLst>
              <a:ext uri="{FF2B5EF4-FFF2-40B4-BE49-F238E27FC236}">
                <a16:creationId xmlns:a16="http://schemas.microsoft.com/office/drawing/2014/main" id="{56019ACB-94C1-4487-9C6B-4F73C5C87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64" t="37599" r="25769" b="37597"/>
          <a:stretch/>
        </p:blipFill>
        <p:spPr>
          <a:xfrm>
            <a:off x="11149245" y="67319"/>
            <a:ext cx="952763" cy="3629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E1E2B1-9DD0-3C47-8EB1-A1FE9C762F28}"/>
              </a:ext>
            </a:extLst>
          </p:cNvPr>
          <p:cNvSpPr txBox="1"/>
          <p:nvPr/>
        </p:nvSpPr>
        <p:spPr>
          <a:xfrm>
            <a:off x="2113770" y="559293"/>
            <a:ext cx="7188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i="0" dirty="0">
                <a:solidFill>
                  <a:srgbClr val="000000"/>
                </a:solidFill>
                <a:effectLst/>
              </a:rPr>
              <a:t>Técnicas de testes</a:t>
            </a:r>
            <a:endParaRPr lang="pt-BR" sz="40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AFB6D7-04A2-F158-699F-9852B14F8A20}"/>
              </a:ext>
            </a:extLst>
          </p:cNvPr>
          <p:cNvSpPr txBox="1"/>
          <p:nvPr/>
        </p:nvSpPr>
        <p:spPr>
          <a:xfrm>
            <a:off x="233905" y="1396650"/>
            <a:ext cx="11759827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i="0" dirty="0">
                <a:effectLst/>
              </a:rPr>
              <a:t>Teste de Caixa Branca</a:t>
            </a:r>
            <a:endParaRPr lang="pt-BR" sz="1600" b="0" i="0" dirty="0">
              <a:effectLst/>
              <a:latin typeface="-apple-system"/>
            </a:endParaRPr>
          </a:p>
          <a:p>
            <a:endParaRPr lang="pt-BR" sz="1600" dirty="0">
              <a:latin typeface="-apple-system"/>
            </a:endParaRPr>
          </a:p>
          <a:p>
            <a:r>
              <a:rPr lang="pt-BR" sz="1600" b="0" i="0" dirty="0">
                <a:effectLst/>
                <a:latin typeface="-apple-system"/>
              </a:rPr>
              <a:t>Também conhecidos como testes não funcionais, </a:t>
            </a:r>
            <a:r>
              <a:rPr lang="pt-BR" sz="1700" i="0" dirty="0">
                <a:effectLst/>
              </a:rPr>
              <a:t>esta técnica utiliza o código-fonte do sistema com a finalidade de analisar os componentes. </a:t>
            </a:r>
            <a:r>
              <a:rPr lang="pt-BR" sz="1700" dirty="0"/>
              <a:t>G</a:t>
            </a:r>
            <a:r>
              <a:rPr lang="pt-BR" sz="1700" i="0" dirty="0">
                <a:effectLst/>
              </a:rPr>
              <a:t>eralmente são escritos e executados pelos próprios desenvolvedores e servem para testar diretamente a estrutura do código.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700" b="1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i="0" dirty="0">
                <a:effectLst/>
              </a:rPr>
              <a:t>Teste de Caixa Preta</a:t>
            </a:r>
          </a:p>
          <a:p>
            <a:endParaRPr lang="pt-BR" sz="1700" b="1" dirty="0"/>
          </a:p>
          <a:p>
            <a:r>
              <a:rPr lang="pt-BR" sz="1700" i="0" dirty="0">
                <a:effectLst/>
              </a:rPr>
              <a:t>Também conhecido como teste funcional, analisa os requisitos do sistema, ou seja, se o software cumpre as funções que deve executar. Tais funcionalidades e ações foram previamente definidas na etapa de especificação de requisitos. </a:t>
            </a:r>
          </a:p>
          <a:p>
            <a:endParaRPr lang="pt-BR" sz="1700" b="1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i="0" dirty="0">
                <a:effectLst/>
              </a:rPr>
              <a:t>Teste de Caixa Cinza</a:t>
            </a:r>
          </a:p>
          <a:p>
            <a:endParaRPr lang="pt-BR" sz="1700" b="1" dirty="0"/>
          </a:p>
          <a:p>
            <a:r>
              <a:rPr lang="pt-BR" sz="1700" i="0" dirty="0">
                <a:effectLst/>
              </a:rPr>
              <a:t>A técnica de teste de Caixa Cinza junta a Caixa Branca e a Caixa Preta. Dessa forma, são submetidos a análise tanto a estrutura do código-fonte quanto o cumprimento das funções do sistema. A finalidade de utilizar a Caixa Cinza é buscar por erros que o sistema pode apresentar.</a:t>
            </a:r>
          </a:p>
        </p:txBody>
      </p:sp>
    </p:spTree>
    <p:extLst>
      <p:ext uri="{BB962C8B-B14F-4D97-AF65-F5344CB8AC3E}">
        <p14:creationId xmlns:p14="http://schemas.microsoft.com/office/powerpoint/2010/main" val="1242876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51">
            <a:extLst>
              <a:ext uri="{FF2B5EF4-FFF2-40B4-BE49-F238E27FC236}">
                <a16:creationId xmlns:a16="http://schemas.microsoft.com/office/drawing/2014/main" id="{89295F28-46A2-499D-B5CB-F897C03D2329}"/>
              </a:ext>
            </a:extLst>
          </p:cNvPr>
          <p:cNvSpPr/>
          <p:nvPr/>
        </p:nvSpPr>
        <p:spPr>
          <a:xfrm rot="5400000">
            <a:off x="6034741" y="5883568"/>
            <a:ext cx="312416" cy="1631504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6" name="TextBox 52">
            <a:extLst>
              <a:ext uri="{FF2B5EF4-FFF2-40B4-BE49-F238E27FC236}">
                <a16:creationId xmlns:a16="http://schemas.microsoft.com/office/drawing/2014/main" id="{53BCEB6B-2C29-4E97-821B-ED2EE201F370}"/>
              </a:ext>
            </a:extLst>
          </p:cNvPr>
          <p:cNvSpPr txBox="1"/>
          <p:nvPr/>
        </p:nvSpPr>
        <p:spPr>
          <a:xfrm>
            <a:off x="5192448" y="6556889"/>
            <a:ext cx="187333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1219170">
              <a:buClr>
                <a:srgbClr val="43C182"/>
              </a:buClr>
            </a:pPr>
            <a:r>
              <a:rPr lang="pt-BR" sz="1400" dirty="0">
                <a:solidFill>
                  <a:srgbClr val="FFFFFF"/>
                </a:solidFill>
                <a:latin typeface="+mj-lt"/>
              </a:rPr>
              <a:t>    21/02/2023 </a:t>
            </a:r>
            <a:endParaRPr lang="uk-UA" sz="1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8" name="Freeform 51">
            <a:extLst>
              <a:ext uri="{FF2B5EF4-FFF2-40B4-BE49-F238E27FC236}">
                <a16:creationId xmlns:a16="http://schemas.microsoft.com/office/drawing/2014/main" id="{7085658E-28D6-46C1-A564-141D0711B258}"/>
              </a:ext>
            </a:extLst>
          </p:cNvPr>
          <p:cNvSpPr/>
          <p:nvPr/>
        </p:nvSpPr>
        <p:spPr>
          <a:xfrm rot="16200000">
            <a:off x="6073140" y="-6084077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1" name="Freeform 51">
            <a:extLst>
              <a:ext uri="{FF2B5EF4-FFF2-40B4-BE49-F238E27FC236}">
                <a16:creationId xmlns:a16="http://schemas.microsoft.com/office/drawing/2014/main" id="{11CC9393-FB8C-4C21-A59E-67592784F850}"/>
              </a:ext>
            </a:extLst>
          </p:cNvPr>
          <p:cNvSpPr/>
          <p:nvPr/>
        </p:nvSpPr>
        <p:spPr>
          <a:xfrm rot="10800000">
            <a:off x="1547" y="6879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3" name="Freeform 51">
            <a:extLst>
              <a:ext uri="{FF2B5EF4-FFF2-40B4-BE49-F238E27FC236}">
                <a16:creationId xmlns:a16="http://schemas.microsoft.com/office/drawing/2014/main" id="{3A7C05FA-A7CE-4645-AD79-00CD8D44EE50}"/>
              </a:ext>
            </a:extLst>
          </p:cNvPr>
          <p:cNvSpPr/>
          <p:nvPr/>
        </p:nvSpPr>
        <p:spPr>
          <a:xfrm rot="10800000" flipH="1">
            <a:off x="12149867" y="-3515"/>
            <a:ext cx="45719" cy="6855835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4" name="Freeform 51">
            <a:extLst>
              <a:ext uri="{FF2B5EF4-FFF2-40B4-BE49-F238E27FC236}">
                <a16:creationId xmlns:a16="http://schemas.microsoft.com/office/drawing/2014/main" id="{012E0F75-5A50-477B-A3CC-C7646864417C}"/>
              </a:ext>
            </a:extLst>
          </p:cNvPr>
          <p:cNvSpPr/>
          <p:nvPr/>
        </p:nvSpPr>
        <p:spPr>
          <a:xfrm rot="16200000" flipH="1">
            <a:off x="6074100" y="747131"/>
            <a:ext cx="45719" cy="12192000"/>
          </a:xfrm>
          <a:custGeom>
            <a:avLst/>
            <a:gdLst>
              <a:gd name="connsiteX0" fmla="*/ 244570 w 462064"/>
              <a:gd name="connsiteY0" fmla="*/ 0 h 2413000"/>
              <a:gd name="connsiteX1" fmla="*/ 462064 w 462064"/>
              <a:gd name="connsiteY1" fmla="*/ 0 h 2413000"/>
              <a:gd name="connsiteX2" fmla="*/ 462064 w 462064"/>
              <a:gd name="connsiteY2" fmla="*/ 2413000 h 2413000"/>
              <a:gd name="connsiteX3" fmla="*/ 244570 w 462064"/>
              <a:gd name="connsiteY3" fmla="*/ 2413000 h 2413000"/>
              <a:gd name="connsiteX4" fmla="*/ 0 w 462064"/>
              <a:gd name="connsiteY4" fmla="*/ 2168430 h 2413000"/>
              <a:gd name="connsiteX5" fmla="*/ 0 w 462064"/>
              <a:gd name="connsiteY5" fmla="*/ 244570 h 2413000"/>
              <a:gd name="connsiteX6" fmla="*/ 244570 w 462064"/>
              <a:gd name="connsiteY6" fmla="*/ 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2064" h="2413000">
                <a:moveTo>
                  <a:pt x="244570" y="0"/>
                </a:moveTo>
                <a:lnTo>
                  <a:pt x="462064" y="0"/>
                </a:lnTo>
                <a:lnTo>
                  <a:pt x="462064" y="2413000"/>
                </a:lnTo>
                <a:lnTo>
                  <a:pt x="244570" y="2413000"/>
                </a:lnTo>
                <a:cubicBezTo>
                  <a:pt x="109498" y="2413000"/>
                  <a:pt x="0" y="2303502"/>
                  <a:pt x="0" y="2168430"/>
                </a:cubicBezTo>
                <a:lnTo>
                  <a:pt x="0" y="244570"/>
                </a:lnTo>
                <a:cubicBezTo>
                  <a:pt x="0" y="109498"/>
                  <a:pt x="109498" y="0"/>
                  <a:pt x="244570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35" name="Google Shape;55;p13">
            <a:extLst>
              <a:ext uri="{FF2B5EF4-FFF2-40B4-BE49-F238E27FC236}">
                <a16:creationId xmlns:a16="http://schemas.microsoft.com/office/drawing/2014/main" id="{56019ACB-94C1-4487-9C6B-4F73C5C87E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764" t="37599" r="25769" b="37597"/>
          <a:stretch/>
        </p:blipFill>
        <p:spPr>
          <a:xfrm>
            <a:off x="11149245" y="67319"/>
            <a:ext cx="952763" cy="3629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E1E2B1-9DD0-3C47-8EB1-A1FE9C762F28}"/>
              </a:ext>
            </a:extLst>
          </p:cNvPr>
          <p:cNvSpPr txBox="1"/>
          <p:nvPr/>
        </p:nvSpPr>
        <p:spPr>
          <a:xfrm>
            <a:off x="2113770" y="559293"/>
            <a:ext cx="7188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i="0" dirty="0">
                <a:solidFill>
                  <a:srgbClr val="000000"/>
                </a:solidFill>
                <a:effectLst/>
              </a:rPr>
              <a:t>Tipos de testes</a:t>
            </a:r>
            <a:endParaRPr lang="pt-BR" sz="40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9AFB6D7-04A2-F158-699F-9852B14F8A20}"/>
              </a:ext>
            </a:extLst>
          </p:cNvPr>
          <p:cNvSpPr txBox="1"/>
          <p:nvPr/>
        </p:nvSpPr>
        <p:spPr>
          <a:xfrm>
            <a:off x="233905" y="1396650"/>
            <a:ext cx="1175982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i="0" dirty="0">
                <a:effectLst/>
              </a:rPr>
              <a:t>Testes de unidade - </a:t>
            </a:r>
            <a:r>
              <a:rPr lang="pt-BR" sz="1700" i="0" dirty="0">
                <a:effectLst/>
              </a:rPr>
              <a:t>São realizados em um nível muito baixo e consistem em testar métodos e funções individuais de classes ou módulos usados pelo software.</a:t>
            </a:r>
          </a:p>
          <a:p>
            <a:endParaRPr lang="pt-BR" sz="17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sz="1700" dirty="0"/>
              <a:t>São chamados também de testes unitários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sz="1700" dirty="0"/>
              <a:t>Normalmente são realizados pelos desenvolvedores</a:t>
            </a:r>
          </a:p>
          <a:p>
            <a:endParaRPr lang="pt-BR" sz="1700" b="1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i="0" dirty="0">
                <a:effectLst/>
              </a:rPr>
              <a:t>Testes de integração - </a:t>
            </a:r>
            <a:r>
              <a:rPr lang="pt-BR" sz="1700" i="0" dirty="0">
                <a:effectLst/>
              </a:rPr>
              <a:t>São responsáveis por verificar se os diferentes sistemas ou módulos usados, funcionam em harmonia.</a:t>
            </a:r>
          </a:p>
          <a:p>
            <a:endParaRPr lang="pt-BR" sz="1700" b="1" i="0" dirty="0">
              <a:effectLst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sz="1700" dirty="0"/>
              <a:t>Diferentes sistemas, módulos ou funções</a:t>
            </a:r>
          </a:p>
          <a:p>
            <a:endParaRPr lang="pt-BR" sz="1700" b="1" i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b="1" i="0" dirty="0">
                <a:effectLst/>
              </a:rPr>
              <a:t>Testes de Sistema - </a:t>
            </a:r>
            <a:r>
              <a:rPr lang="pt-BR" sz="1700" i="0" dirty="0">
                <a:effectLst/>
              </a:rPr>
              <a:t>Os testes são realizados em condições bastantes parecidas (de ambiente, massa de dados, etc.) com as que o usuário utilizará em produção. </a:t>
            </a:r>
          </a:p>
          <a:p>
            <a:endParaRPr lang="pt-BR" sz="1700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sz="1700" i="0" dirty="0">
                <a:effectLst/>
              </a:rPr>
              <a:t>Requisitos funcionais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pt-BR" sz="1700" dirty="0"/>
              <a:t>R</a:t>
            </a:r>
            <a:r>
              <a:rPr lang="pt-BR" sz="1700" i="0" dirty="0">
                <a:effectLst/>
              </a:rPr>
              <a:t>equisitos não-funcionais (Necessidades que não podem ser atendidas através de funcionalidades)</a:t>
            </a:r>
          </a:p>
          <a:p>
            <a:endParaRPr lang="pt-BR" sz="1700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169959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fa9a0a6-8bd9-4b51-a4cf-a4c61787e99a">
      <Terms xmlns="http://schemas.microsoft.com/office/infopath/2007/PartnerControls"/>
    </lcf76f155ced4ddcb4097134ff3c332f>
    <TaxCatchAll xmlns="401a6c10-b875-4db1-b905-076b30ee149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78EE09AC925C43BC342DB3C573F201" ma:contentTypeVersion="13" ma:contentTypeDescription="Create a new document." ma:contentTypeScope="" ma:versionID="c450a9fff2651257dc73e1d2770fc333">
  <xsd:schema xmlns:xsd="http://www.w3.org/2001/XMLSchema" xmlns:xs="http://www.w3.org/2001/XMLSchema" xmlns:p="http://schemas.microsoft.com/office/2006/metadata/properties" xmlns:ns2="9fa9a0a6-8bd9-4b51-a4cf-a4c61787e99a" xmlns:ns3="988ef0f9-e061-4b4d-b3b2-d981c9c7fbed" xmlns:ns4="401a6c10-b875-4db1-b905-076b30ee1497" targetNamespace="http://schemas.microsoft.com/office/2006/metadata/properties" ma:root="true" ma:fieldsID="9e4f1533aa52f0659c7feef3cd7c6a8f" ns2:_="" ns3:_="" ns4:_="">
    <xsd:import namespace="9fa9a0a6-8bd9-4b51-a4cf-a4c61787e99a"/>
    <xsd:import namespace="988ef0f9-e061-4b4d-b3b2-d981c9c7fbed"/>
    <xsd:import namespace="401a6c10-b875-4db1-b905-076b30ee14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a9a0a6-8bd9-4b51-a4cf-a4c61787e9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a85016bc-a88e-4a4b-bc5c-ab968fce1aa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8ef0f9-e061-4b4d-b3b2-d981c9c7fbe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1a6c10-b875-4db1-b905-076b30ee1497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197c035b-cc4f-43bc-aa75-8e59a1a46fc2}" ma:internalName="TaxCatchAll" ma:showField="CatchAllData" ma:web="401a6c10-b875-4db1-b905-076b30ee14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E6F25B-FBD3-4A1C-93CB-83356EE746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55A2F5-07F1-4C8C-95DC-2231AF4321ED}">
  <ds:schemaRefs>
    <ds:schemaRef ds:uri="http://schemas.microsoft.com/office/2006/metadata/properties"/>
    <ds:schemaRef ds:uri="http://schemas.microsoft.com/office/infopath/2007/PartnerControls"/>
    <ds:schemaRef ds:uri="9fa9a0a6-8bd9-4b51-a4cf-a4c61787e99a"/>
    <ds:schemaRef ds:uri="401a6c10-b875-4db1-b905-076b30ee1497"/>
  </ds:schemaRefs>
</ds:datastoreItem>
</file>

<file path=customXml/itemProps3.xml><?xml version="1.0" encoding="utf-8"?>
<ds:datastoreItem xmlns:ds="http://schemas.openxmlformats.org/officeDocument/2006/customXml" ds:itemID="{5E97FA74-7B33-4F93-B633-D429D5329C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a9a0a6-8bd9-4b51-a4cf-a4c61787e99a"/>
    <ds:schemaRef ds:uri="988ef0f9-e061-4b4d-b3b2-d981c9c7fbed"/>
    <ds:schemaRef ds:uri="401a6c10-b875-4db1-b905-076b30ee14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12296</TotalTime>
  <Words>1727</Words>
  <Application>Microsoft Office PowerPoint</Application>
  <PresentationFormat>Widescreen</PresentationFormat>
  <Paragraphs>248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Courier New</vt:lpstr>
      <vt:lpstr>Oxygen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Reich</dc:creator>
  <cp:lastModifiedBy>Tarciana Fernandes Maffezzoli</cp:lastModifiedBy>
  <cp:revision>773</cp:revision>
  <dcterms:created xsi:type="dcterms:W3CDTF">2022-03-17T12:33:03Z</dcterms:created>
  <dcterms:modified xsi:type="dcterms:W3CDTF">2023-02-21T12:44:40Z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0x0101005678EE09AC925C43BC342DB3C573F201</vt:lpwstr>
  </property>
</Properties>
</file>